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 id="2147483741" r:id="rId2"/>
  </p:sldMasterIdLst>
  <p:notesMasterIdLst>
    <p:notesMasterId r:id="rId57"/>
  </p:notesMasterIdLst>
  <p:sldIdLst>
    <p:sldId id="256" r:id="rId3"/>
    <p:sldId id="257" r:id="rId4"/>
    <p:sldId id="260" r:id="rId5"/>
    <p:sldId id="267" r:id="rId6"/>
    <p:sldId id="261" r:id="rId7"/>
    <p:sldId id="258" r:id="rId8"/>
    <p:sldId id="259" r:id="rId9"/>
    <p:sldId id="265" r:id="rId10"/>
    <p:sldId id="268" r:id="rId11"/>
    <p:sldId id="266" r:id="rId12"/>
    <p:sldId id="269" r:id="rId13"/>
    <p:sldId id="276" r:id="rId14"/>
    <p:sldId id="270" r:id="rId15"/>
    <p:sldId id="272" r:id="rId16"/>
    <p:sldId id="278" r:id="rId17"/>
    <p:sldId id="275" r:id="rId18"/>
    <p:sldId id="273" r:id="rId19"/>
    <p:sldId id="274" r:id="rId20"/>
    <p:sldId id="277" r:id="rId21"/>
    <p:sldId id="279" r:id="rId22"/>
    <p:sldId id="280" r:id="rId23"/>
    <p:sldId id="282" r:id="rId24"/>
    <p:sldId id="283" r:id="rId25"/>
    <p:sldId id="281" r:id="rId26"/>
    <p:sldId id="284" r:id="rId27"/>
    <p:sldId id="285" r:id="rId28"/>
    <p:sldId id="286" r:id="rId29"/>
    <p:sldId id="289" r:id="rId30"/>
    <p:sldId id="290" r:id="rId31"/>
    <p:sldId id="287" r:id="rId32"/>
    <p:sldId id="291" r:id="rId33"/>
    <p:sldId id="292" r:id="rId34"/>
    <p:sldId id="295" r:id="rId35"/>
    <p:sldId id="296" r:id="rId36"/>
    <p:sldId id="293" r:id="rId37"/>
    <p:sldId id="294" r:id="rId38"/>
    <p:sldId id="297" r:id="rId39"/>
    <p:sldId id="298" r:id="rId40"/>
    <p:sldId id="306" r:id="rId41"/>
    <p:sldId id="314" r:id="rId42"/>
    <p:sldId id="307" r:id="rId43"/>
    <p:sldId id="300" r:id="rId44"/>
    <p:sldId id="305" r:id="rId45"/>
    <p:sldId id="302" r:id="rId46"/>
    <p:sldId id="299" r:id="rId47"/>
    <p:sldId id="301" r:id="rId48"/>
    <p:sldId id="303" r:id="rId49"/>
    <p:sldId id="309" r:id="rId50"/>
    <p:sldId id="308" r:id="rId51"/>
    <p:sldId id="310" r:id="rId52"/>
    <p:sldId id="304" r:id="rId53"/>
    <p:sldId id="315" r:id="rId54"/>
    <p:sldId id="311" r:id="rId55"/>
    <p:sldId id="31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00" autoAdjust="0"/>
    <p:restoredTop sz="91865" autoAdjust="0"/>
  </p:normalViewPr>
  <p:slideViewPr>
    <p:cSldViewPr snapToGrid="0">
      <p:cViewPr varScale="1">
        <p:scale>
          <a:sx n="101" d="100"/>
          <a:sy n="101" d="100"/>
        </p:scale>
        <p:origin x="2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6A37A-2C63-491D-96DC-4B2F5649AD1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17D4648A-EF35-4891-B40A-CF4FE0654665}">
      <dgm:prSet/>
      <dgm:spPr/>
      <dgm:t>
        <a:bodyPr/>
        <a:lstStyle/>
        <a:p>
          <a:r>
            <a:rPr lang="en-US"/>
            <a:t>HAB – Enhanced Depression- and Anxiety-like Behavior</a:t>
          </a:r>
        </a:p>
      </dgm:t>
    </dgm:pt>
    <dgm:pt modelId="{B09315F9-AC43-4635-A310-646A8372F83F}" type="parTrans" cxnId="{E60760D3-E9FB-4563-AE05-DC6BB071EED2}">
      <dgm:prSet/>
      <dgm:spPr/>
      <dgm:t>
        <a:bodyPr/>
        <a:lstStyle/>
        <a:p>
          <a:endParaRPr lang="en-US"/>
        </a:p>
      </dgm:t>
    </dgm:pt>
    <dgm:pt modelId="{9A167F95-2139-4565-AA17-2C9A4C23F796}" type="sibTrans" cxnId="{E60760D3-E9FB-4563-AE05-DC6BB071EED2}">
      <dgm:prSet/>
      <dgm:spPr/>
      <dgm:t>
        <a:bodyPr/>
        <a:lstStyle/>
        <a:p>
          <a:endParaRPr lang="en-US"/>
        </a:p>
      </dgm:t>
    </dgm:pt>
    <dgm:pt modelId="{37C3B756-5871-47E3-A777-06D417F370C0}">
      <dgm:prSet/>
      <dgm:spPr/>
      <dgm:t>
        <a:bodyPr/>
        <a:lstStyle/>
        <a:p>
          <a:r>
            <a:rPr lang="en-US"/>
            <a:t>NAB – Normal Depression/Anxiety Animals</a:t>
          </a:r>
        </a:p>
      </dgm:t>
    </dgm:pt>
    <dgm:pt modelId="{EE0AC84B-A7A9-4A8F-AEE0-3967697B0844}" type="parTrans" cxnId="{AAA54D66-C8BE-4BB8-B6FA-86F9E157F389}">
      <dgm:prSet/>
      <dgm:spPr/>
      <dgm:t>
        <a:bodyPr/>
        <a:lstStyle/>
        <a:p>
          <a:endParaRPr lang="en-US"/>
        </a:p>
      </dgm:t>
    </dgm:pt>
    <dgm:pt modelId="{DF00E83A-A938-469F-A217-F67FDE6C16EE}" type="sibTrans" cxnId="{AAA54D66-C8BE-4BB8-B6FA-86F9E157F389}">
      <dgm:prSet/>
      <dgm:spPr/>
      <dgm:t>
        <a:bodyPr/>
        <a:lstStyle/>
        <a:p>
          <a:endParaRPr lang="en-US"/>
        </a:p>
      </dgm:t>
    </dgm:pt>
    <dgm:pt modelId="{D3DE9756-F6C1-42B5-928A-B456CE4FA50C}" type="pres">
      <dgm:prSet presAssocID="{AF66A37A-2C63-491D-96DC-4B2F5649AD17}" presName="hierChild1" presStyleCnt="0">
        <dgm:presLayoutVars>
          <dgm:chPref val="1"/>
          <dgm:dir/>
          <dgm:animOne val="branch"/>
          <dgm:animLvl val="lvl"/>
          <dgm:resizeHandles/>
        </dgm:presLayoutVars>
      </dgm:prSet>
      <dgm:spPr/>
    </dgm:pt>
    <dgm:pt modelId="{AD62EAA5-5045-4219-85BB-E80D13A4F23E}" type="pres">
      <dgm:prSet presAssocID="{17D4648A-EF35-4891-B40A-CF4FE0654665}" presName="hierRoot1" presStyleCnt="0"/>
      <dgm:spPr/>
    </dgm:pt>
    <dgm:pt modelId="{9420EDF2-7930-417D-A43A-5D5613166465}" type="pres">
      <dgm:prSet presAssocID="{17D4648A-EF35-4891-B40A-CF4FE0654665}" presName="composite" presStyleCnt="0"/>
      <dgm:spPr/>
    </dgm:pt>
    <dgm:pt modelId="{D067064A-511E-4BE2-8A60-0C09222D263C}" type="pres">
      <dgm:prSet presAssocID="{17D4648A-EF35-4891-B40A-CF4FE0654665}" presName="background" presStyleLbl="node0" presStyleIdx="0" presStyleCnt="2"/>
      <dgm:spPr/>
    </dgm:pt>
    <dgm:pt modelId="{BA62CE39-5671-42CD-BB86-AA8541E24282}" type="pres">
      <dgm:prSet presAssocID="{17D4648A-EF35-4891-B40A-CF4FE0654665}" presName="text" presStyleLbl="fgAcc0" presStyleIdx="0" presStyleCnt="2">
        <dgm:presLayoutVars>
          <dgm:chPref val="3"/>
        </dgm:presLayoutVars>
      </dgm:prSet>
      <dgm:spPr/>
    </dgm:pt>
    <dgm:pt modelId="{037C61C3-D121-4159-A377-F8E882B44941}" type="pres">
      <dgm:prSet presAssocID="{17D4648A-EF35-4891-B40A-CF4FE0654665}" presName="hierChild2" presStyleCnt="0"/>
      <dgm:spPr/>
    </dgm:pt>
    <dgm:pt modelId="{339CBF22-4BBE-487E-BDA1-CEBF9C7691DF}" type="pres">
      <dgm:prSet presAssocID="{37C3B756-5871-47E3-A777-06D417F370C0}" presName="hierRoot1" presStyleCnt="0"/>
      <dgm:spPr/>
    </dgm:pt>
    <dgm:pt modelId="{801200CB-1C12-4A6E-8364-EDD92F285D81}" type="pres">
      <dgm:prSet presAssocID="{37C3B756-5871-47E3-A777-06D417F370C0}" presName="composite" presStyleCnt="0"/>
      <dgm:spPr/>
    </dgm:pt>
    <dgm:pt modelId="{85E8E487-83CB-471C-8513-B942B615A72E}" type="pres">
      <dgm:prSet presAssocID="{37C3B756-5871-47E3-A777-06D417F370C0}" presName="background" presStyleLbl="node0" presStyleIdx="1" presStyleCnt="2"/>
      <dgm:spPr/>
    </dgm:pt>
    <dgm:pt modelId="{539435B6-2A82-468B-803D-067FF879C4A3}" type="pres">
      <dgm:prSet presAssocID="{37C3B756-5871-47E3-A777-06D417F370C0}" presName="text" presStyleLbl="fgAcc0" presStyleIdx="1" presStyleCnt="2">
        <dgm:presLayoutVars>
          <dgm:chPref val="3"/>
        </dgm:presLayoutVars>
      </dgm:prSet>
      <dgm:spPr/>
    </dgm:pt>
    <dgm:pt modelId="{F47212AF-E976-4138-8067-4359097029D1}" type="pres">
      <dgm:prSet presAssocID="{37C3B756-5871-47E3-A777-06D417F370C0}" presName="hierChild2" presStyleCnt="0"/>
      <dgm:spPr/>
    </dgm:pt>
  </dgm:ptLst>
  <dgm:cxnLst>
    <dgm:cxn modelId="{AAA54D66-C8BE-4BB8-B6FA-86F9E157F389}" srcId="{AF66A37A-2C63-491D-96DC-4B2F5649AD17}" destId="{37C3B756-5871-47E3-A777-06D417F370C0}" srcOrd="1" destOrd="0" parTransId="{EE0AC84B-A7A9-4A8F-AEE0-3967697B0844}" sibTransId="{DF00E83A-A938-469F-A217-F67FDE6C16EE}"/>
    <dgm:cxn modelId="{C7B7E368-0B89-47A9-B252-F5A371EE4C83}" type="presOf" srcId="{37C3B756-5871-47E3-A777-06D417F370C0}" destId="{539435B6-2A82-468B-803D-067FF879C4A3}" srcOrd="0" destOrd="0" presId="urn:microsoft.com/office/officeart/2005/8/layout/hierarchy1"/>
    <dgm:cxn modelId="{1FEE8489-5F4B-4744-AACD-DD78C0E961C6}" type="presOf" srcId="{17D4648A-EF35-4891-B40A-CF4FE0654665}" destId="{BA62CE39-5671-42CD-BB86-AA8541E24282}" srcOrd="0" destOrd="0" presId="urn:microsoft.com/office/officeart/2005/8/layout/hierarchy1"/>
    <dgm:cxn modelId="{C78D44B8-2D24-4C9A-9EBD-C3826A87E0C1}" type="presOf" srcId="{AF66A37A-2C63-491D-96DC-4B2F5649AD17}" destId="{D3DE9756-F6C1-42B5-928A-B456CE4FA50C}" srcOrd="0" destOrd="0" presId="urn:microsoft.com/office/officeart/2005/8/layout/hierarchy1"/>
    <dgm:cxn modelId="{E60760D3-E9FB-4563-AE05-DC6BB071EED2}" srcId="{AF66A37A-2C63-491D-96DC-4B2F5649AD17}" destId="{17D4648A-EF35-4891-B40A-CF4FE0654665}" srcOrd="0" destOrd="0" parTransId="{B09315F9-AC43-4635-A310-646A8372F83F}" sibTransId="{9A167F95-2139-4565-AA17-2C9A4C23F796}"/>
    <dgm:cxn modelId="{E63D99C7-56BC-4090-81C2-4CEB81657543}" type="presParOf" srcId="{D3DE9756-F6C1-42B5-928A-B456CE4FA50C}" destId="{AD62EAA5-5045-4219-85BB-E80D13A4F23E}" srcOrd="0" destOrd="0" presId="urn:microsoft.com/office/officeart/2005/8/layout/hierarchy1"/>
    <dgm:cxn modelId="{29E46378-9471-4C66-9B66-CDF301A44F72}" type="presParOf" srcId="{AD62EAA5-5045-4219-85BB-E80D13A4F23E}" destId="{9420EDF2-7930-417D-A43A-5D5613166465}" srcOrd="0" destOrd="0" presId="urn:microsoft.com/office/officeart/2005/8/layout/hierarchy1"/>
    <dgm:cxn modelId="{456AFEE0-9190-4D48-BE59-5656792C3FCE}" type="presParOf" srcId="{9420EDF2-7930-417D-A43A-5D5613166465}" destId="{D067064A-511E-4BE2-8A60-0C09222D263C}" srcOrd="0" destOrd="0" presId="urn:microsoft.com/office/officeart/2005/8/layout/hierarchy1"/>
    <dgm:cxn modelId="{25D7E831-A886-4323-8392-5ECB7AE3C7D6}" type="presParOf" srcId="{9420EDF2-7930-417D-A43A-5D5613166465}" destId="{BA62CE39-5671-42CD-BB86-AA8541E24282}" srcOrd="1" destOrd="0" presId="urn:microsoft.com/office/officeart/2005/8/layout/hierarchy1"/>
    <dgm:cxn modelId="{18C02F6F-E08A-464E-89D7-9108673EC3A3}" type="presParOf" srcId="{AD62EAA5-5045-4219-85BB-E80D13A4F23E}" destId="{037C61C3-D121-4159-A377-F8E882B44941}" srcOrd="1" destOrd="0" presId="urn:microsoft.com/office/officeart/2005/8/layout/hierarchy1"/>
    <dgm:cxn modelId="{26C3181A-09E2-4FF6-9812-A0693A6AF6A8}" type="presParOf" srcId="{D3DE9756-F6C1-42B5-928A-B456CE4FA50C}" destId="{339CBF22-4BBE-487E-BDA1-CEBF9C7691DF}" srcOrd="1" destOrd="0" presId="urn:microsoft.com/office/officeart/2005/8/layout/hierarchy1"/>
    <dgm:cxn modelId="{533F9B72-5378-4CF8-B273-85DD8D087041}" type="presParOf" srcId="{339CBF22-4BBE-487E-BDA1-CEBF9C7691DF}" destId="{801200CB-1C12-4A6E-8364-EDD92F285D81}" srcOrd="0" destOrd="0" presId="urn:microsoft.com/office/officeart/2005/8/layout/hierarchy1"/>
    <dgm:cxn modelId="{50D2654A-4254-43B1-88BD-E4BD81F60EB7}" type="presParOf" srcId="{801200CB-1C12-4A6E-8364-EDD92F285D81}" destId="{85E8E487-83CB-471C-8513-B942B615A72E}" srcOrd="0" destOrd="0" presId="urn:microsoft.com/office/officeart/2005/8/layout/hierarchy1"/>
    <dgm:cxn modelId="{147D8048-95F0-45F4-884B-3674B3C5302E}" type="presParOf" srcId="{801200CB-1C12-4A6E-8364-EDD92F285D81}" destId="{539435B6-2A82-468B-803D-067FF879C4A3}" srcOrd="1" destOrd="0" presId="urn:microsoft.com/office/officeart/2005/8/layout/hierarchy1"/>
    <dgm:cxn modelId="{4A4337BD-9AAE-4FF4-96E0-94696A5248BB}" type="presParOf" srcId="{339CBF22-4BBE-487E-BDA1-CEBF9C7691DF}" destId="{F47212AF-E976-4138-8067-4359097029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7064A-511E-4BE2-8A60-0C09222D263C}">
      <dsp:nvSpPr>
        <dsp:cNvPr id="0" name=""/>
        <dsp:cNvSpPr/>
      </dsp:nvSpPr>
      <dsp:spPr>
        <a:xfrm>
          <a:off x="151105" y="913"/>
          <a:ext cx="4507795" cy="2862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62CE39-5671-42CD-BB86-AA8541E24282}">
      <dsp:nvSpPr>
        <dsp:cNvPr id="0" name=""/>
        <dsp:cNvSpPr/>
      </dsp:nvSpPr>
      <dsp:spPr>
        <a:xfrm>
          <a:off x="651971" y="476736"/>
          <a:ext cx="4507795" cy="28624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HAB – Enhanced Depression- and Anxiety-like Behavior</a:t>
          </a:r>
        </a:p>
      </dsp:txBody>
      <dsp:txXfrm>
        <a:off x="735809" y="560574"/>
        <a:ext cx="4340119" cy="2694774"/>
      </dsp:txXfrm>
    </dsp:sp>
    <dsp:sp modelId="{85E8E487-83CB-471C-8513-B942B615A72E}">
      <dsp:nvSpPr>
        <dsp:cNvPr id="0" name=""/>
        <dsp:cNvSpPr/>
      </dsp:nvSpPr>
      <dsp:spPr>
        <a:xfrm>
          <a:off x="5660633" y="913"/>
          <a:ext cx="4507795" cy="2862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9435B6-2A82-468B-803D-067FF879C4A3}">
      <dsp:nvSpPr>
        <dsp:cNvPr id="0" name=""/>
        <dsp:cNvSpPr/>
      </dsp:nvSpPr>
      <dsp:spPr>
        <a:xfrm>
          <a:off x="6161499" y="476736"/>
          <a:ext cx="4507795" cy="28624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NAB – Normal Depression/Anxiety Animals</a:t>
          </a:r>
        </a:p>
      </dsp:txBody>
      <dsp:txXfrm>
        <a:off x="6245337" y="560574"/>
        <a:ext cx="4340119" cy="26947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73267-7B32-4990-B635-55B951704A06}" type="datetimeFigureOut">
              <a:rPr lang="en-US" smtClean="0"/>
              <a:t>10/11/2019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BE7A0-C957-4358-BEEB-D4825F987A0B}" type="slidenum">
              <a:rPr lang="en-US" smtClean="0"/>
              <a:t>‹#›</a:t>
            </a:fld>
            <a:endParaRPr lang="en-US"/>
          </a:p>
        </p:txBody>
      </p:sp>
    </p:spTree>
    <p:extLst>
      <p:ext uri="{BB962C8B-B14F-4D97-AF65-F5344CB8AC3E}">
        <p14:creationId xmlns:p14="http://schemas.microsoft.com/office/powerpoint/2010/main" val="262087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3331914/figure/F1/"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ncbi.nlm.nih.gov/pmc/articles/PMC3331914/#SD2" TargetMode="External"/><Relationship Id="rId4" Type="http://schemas.openxmlformats.org/officeDocument/2006/relationships/hyperlink" Target="https://www.ncbi.nlm.nih.gov/pmc/articles/PMC3331914/figure/F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BE7A0-C957-4358-BEEB-D4825F987A0B}" type="slidenum">
              <a:rPr lang="en-US" smtClean="0"/>
              <a:t>16</a:t>
            </a:fld>
            <a:endParaRPr lang="en-US"/>
          </a:p>
        </p:txBody>
      </p:sp>
    </p:spTree>
    <p:extLst>
      <p:ext uri="{BB962C8B-B14F-4D97-AF65-F5344CB8AC3E}">
        <p14:creationId xmlns:p14="http://schemas.microsoft.com/office/powerpoint/2010/main" val="8573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Cumulative DA release within 15 s </a:t>
            </a:r>
          </a:p>
        </p:txBody>
      </p:sp>
      <p:sp>
        <p:nvSpPr>
          <p:cNvPr id="4" name="Slide Number Placeholder 3"/>
          <p:cNvSpPr>
            <a:spLocks noGrp="1"/>
          </p:cNvSpPr>
          <p:nvPr>
            <p:ph type="sldNum" sz="quarter" idx="5"/>
          </p:nvPr>
        </p:nvSpPr>
        <p:spPr/>
        <p:txBody>
          <a:bodyPr/>
          <a:lstStyle/>
          <a:p>
            <a:fld id="{D3DBE7A0-C957-4358-BEEB-D4825F987A0B}" type="slidenum">
              <a:rPr lang="en-US" smtClean="0"/>
              <a:t>23</a:t>
            </a:fld>
            <a:endParaRPr lang="en-US"/>
          </a:p>
        </p:txBody>
      </p:sp>
    </p:spTree>
    <p:extLst>
      <p:ext uri="{BB962C8B-B14F-4D97-AF65-F5344CB8AC3E}">
        <p14:creationId xmlns:p14="http://schemas.microsoft.com/office/powerpoint/2010/main" val="576425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BE7A0-C957-4358-BEEB-D4825F987A0B}" type="slidenum">
              <a:rPr lang="en-US" smtClean="0"/>
              <a:t>26</a:t>
            </a:fld>
            <a:endParaRPr lang="en-US"/>
          </a:p>
        </p:txBody>
      </p:sp>
    </p:spTree>
    <p:extLst>
      <p:ext uri="{BB962C8B-B14F-4D97-AF65-F5344CB8AC3E}">
        <p14:creationId xmlns:p14="http://schemas.microsoft.com/office/powerpoint/2010/main" val="3866244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Mice were kept on Dox and underwent five days of habituation to record their basal level of freezing in one context (context A)Next, they were taken off Dox and underwent fear conditioning in a distinct chamber (context B) in which a tone was paired with shock. The mice were then subjected to five days of testing with light-off and light-on epochs in context A while on Dox (</a:t>
            </a:r>
            <a:r>
              <a:rPr lang="en-US" dirty="0">
                <a:hlinkClick r:id="rId3"/>
              </a:rPr>
              <a:t>Fig. 1c</a:t>
            </a:r>
            <a:r>
              <a:rPr lang="en-US" dirty="0"/>
              <a:t>). During the habituation sessions, the Exp mice showed very little freezing during either light-off or light-on epochs. In contrast, after fear conditioning, freezing levels during light-on epochs were significantly higher compared with light-off epochs, which indicated light-induced fear memory recall (</a:t>
            </a:r>
            <a:r>
              <a:rPr lang="en-US" dirty="0">
                <a:hlinkClick r:id="rId4"/>
              </a:rPr>
              <a:t>Fig. 3a</a:t>
            </a:r>
            <a:r>
              <a:rPr lang="en-US" dirty="0"/>
              <a:t>). Increased freezing during light-on epochs was observed across all five days of test sessions with no discernible day-dependent difference (</a:t>
            </a:r>
            <a:r>
              <a:rPr lang="en-US" dirty="0">
                <a:hlinkClick r:id="rId5"/>
              </a:rPr>
              <a:t>Supplementary Fig. 5g</a:t>
            </a:r>
            <a:r>
              <a:rPr lang="en-US" dirty="0"/>
              <a:t>). These data suggest that DG cells that express endogenous c-</a:t>
            </a:r>
            <a:r>
              <a:rPr lang="en-US" dirty="0" err="1"/>
              <a:t>fos</a:t>
            </a:r>
            <a:r>
              <a:rPr lang="en-US" dirty="0"/>
              <a:t> during training, and therefore become labeled by ChR2-EYFP, define an active neural population that is sufficient for memory recall upon subsequent reactivation.</a:t>
            </a:r>
          </a:p>
        </p:txBody>
      </p:sp>
      <p:sp>
        <p:nvSpPr>
          <p:cNvPr id="4" name="Slide Number Placeholder 3"/>
          <p:cNvSpPr>
            <a:spLocks noGrp="1"/>
          </p:cNvSpPr>
          <p:nvPr>
            <p:ph type="sldNum" sz="quarter" idx="5"/>
          </p:nvPr>
        </p:nvSpPr>
        <p:spPr/>
        <p:txBody>
          <a:bodyPr/>
          <a:lstStyle/>
          <a:p>
            <a:fld id="{D3DBE7A0-C957-4358-BEEB-D4825F987A0B}" type="slidenum">
              <a:rPr lang="en-US" smtClean="0"/>
              <a:t>35</a:t>
            </a:fld>
            <a:endParaRPr lang="en-US"/>
          </a:p>
        </p:txBody>
      </p:sp>
    </p:spTree>
    <p:extLst>
      <p:ext uri="{BB962C8B-B14F-4D97-AF65-F5344CB8AC3E}">
        <p14:creationId xmlns:p14="http://schemas.microsoft.com/office/powerpoint/2010/main" val="313963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BE7A0-C957-4358-BEEB-D4825F987A0B}" type="slidenum">
              <a:rPr lang="en-US" smtClean="0"/>
              <a:t>46</a:t>
            </a:fld>
            <a:endParaRPr lang="en-US"/>
          </a:p>
        </p:txBody>
      </p:sp>
    </p:spTree>
    <p:extLst>
      <p:ext uri="{BB962C8B-B14F-4D97-AF65-F5344CB8AC3E}">
        <p14:creationId xmlns:p14="http://schemas.microsoft.com/office/powerpoint/2010/main" val="2622243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10/11/2019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399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123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5828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96521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4677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459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5368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46013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32355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10/11/2019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9883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35255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1979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2974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2650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1662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1762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0370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9608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0764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2369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8906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5714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0771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6328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7658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358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10/11/2019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0799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529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7680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27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629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134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177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10/11/2019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40516318"/>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10/11/2019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1161017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frontiersin.org/articles/10.3389/fneur.2019.00379/ful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E5AA1-FB0D-4DAE-A221-3947D5CA567C}"/>
              </a:ext>
            </a:extLst>
          </p:cNvPr>
          <p:cNvSpPr>
            <a:spLocks noGrp="1"/>
          </p:cNvSpPr>
          <p:nvPr>
            <p:ph type="ctrTitle"/>
          </p:nvPr>
        </p:nvSpPr>
        <p:spPr/>
        <p:txBody>
          <a:bodyPr>
            <a:normAutofit fontScale="90000"/>
          </a:bodyPr>
          <a:lstStyle/>
          <a:p>
            <a:r>
              <a:rPr lang="en-US" dirty="0" err="1">
                <a:cs typeface="Times New Roman" panose="02020603050405020304" pitchFamily="18" charset="0"/>
              </a:rPr>
              <a:t>Upconversion</a:t>
            </a:r>
            <a:r>
              <a:rPr lang="en-US" dirty="0">
                <a:cs typeface="Times New Roman" panose="02020603050405020304" pitchFamily="18" charset="0"/>
              </a:rPr>
              <a:t> nanoparticle-mediated Deep Brain Stimulation</a:t>
            </a:r>
          </a:p>
        </p:txBody>
      </p:sp>
      <p:sp>
        <p:nvSpPr>
          <p:cNvPr id="3" name="Subtitle 2">
            <a:extLst>
              <a:ext uri="{FF2B5EF4-FFF2-40B4-BE49-F238E27FC236}">
                <a16:creationId xmlns:a16="http://schemas.microsoft.com/office/drawing/2014/main" id="{C7C5CC5C-472C-4D97-AF82-D2FB41413A3F}"/>
              </a:ext>
            </a:extLst>
          </p:cNvPr>
          <p:cNvSpPr>
            <a:spLocks noGrp="1"/>
          </p:cNvSpPr>
          <p:nvPr>
            <p:ph type="subTitle" idx="1"/>
          </p:nvPr>
        </p:nvSpPr>
        <p:spPr/>
        <p:txBody>
          <a:bodyPr>
            <a:normAutofit fontScale="92500" lnSpcReduction="10000"/>
          </a:bodyPr>
          <a:lstStyle/>
          <a:p>
            <a:pPr algn="ctr"/>
            <a:r>
              <a:rPr lang="en-US" dirty="0"/>
              <a:t>By Avery Del Grosso</a:t>
            </a:r>
          </a:p>
          <a:p>
            <a:pPr algn="ctr"/>
            <a:r>
              <a:rPr lang="en-US" dirty="0"/>
              <a:t>10/11/19</a:t>
            </a:r>
          </a:p>
        </p:txBody>
      </p:sp>
    </p:spTree>
    <p:extLst>
      <p:ext uri="{BB962C8B-B14F-4D97-AF65-F5344CB8AC3E}">
        <p14:creationId xmlns:p14="http://schemas.microsoft.com/office/powerpoint/2010/main" val="2216016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35F9B-D023-4F7E-9812-22E08513FF01}"/>
              </a:ext>
            </a:extLst>
          </p:cNvPr>
          <p:cNvPicPr>
            <a:picLocks noChangeAspect="1"/>
          </p:cNvPicPr>
          <p:nvPr/>
        </p:nvPicPr>
        <p:blipFill rotWithShape="1">
          <a:blip r:embed="rId2">
            <a:alphaModFix amt="40000"/>
          </a:blip>
          <a:srcRect b="13793"/>
          <a:stretch/>
        </p:blipFill>
        <p:spPr>
          <a:xfrm>
            <a:off x="20" y="10"/>
            <a:ext cx="12191980" cy="6857990"/>
          </a:xfrm>
          <a:prstGeom prst="rect">
            <a:avLst/>
          </a:prstGeom>
        </p:spPr>
      </p:pic>
      <p:sp>
        <p:nvSpPr>
          <p:cNvPr id="2" name="Title 1">
            <a:extLst>
              <a:ext uri="{FF2B5EF4-FFF2-40B4-BE49-F238E27FC236}">
                <a16:creationId xmlns:a16="http://schemas.microsoft.com/office/drawing/2014/main" id="{01A77CDD-67F1-43AC-9728-E932135EBFD4}"/>
              </a:ext>
            </a:extLst>
          </p:cNvPr>
          <p:cNvSpPr>
            <a:spLocks noGrp="1"/>
          </p:cNvSpPr>
          <p:nvPr>
            <p:ph type="title"/>
          </p:nvPr>
        </p:nvSpPr>
        <p:spPr>
          <a:xfrm>
            <a:off x="1371600" y="2237173"/>
            <a:ext cx="9448800" cy="2602062"/>
          </a:xfrm>
        </p:spPr>
        <p:txBody>
          <a:bodyPr vert="horz" lIns="91440" tIns="45720" rIns="91440" bIns="45720" rtlCol="0" anchor="b">
            <a:normAutofit/>
          </a:bodyPr>
          <a:lstStyle/>
          <a:p>
            <a:pPr algn="l"/>
            <a:r>
              <a:rPr lang="en-US" sz="6000"/>
              <a:t>Optogenetics</a:t>
            </a:r>
          </a:p>
        </p:txBody>
      </p:sp>
      <p:sp>
        <p:nvSpPr>
          <p:cNvPr id="3" name="Content Placeholder 2">
            <a:extLst>
              <a:ext uri="{FF2B5EF4-FFF2-40B4-BE49-F238E27FC236}">
                <a16:creationId xmlns:a16="http://schemas.microsoft.com/office/drawing/2014/main" id="{BEA734F7-3B09-42C4-8BD2-8883352A825C}"/>
              </a:ext>
            </a:extLst>
          </p:cNvPr>
          <p:cNvSpPr>
            <a:spLocks noGrp="1"/>
          </p:cNvSpPr>
          <p:nvPr>
            <p:ph idx="1"/>
          </p:nvPr>
        </p:nvSpPr>
        <p:spPr>
          <a:xfrm>
            <a:off x="1371600" y="4842935"/>
            <a:ext cx="9448800" cy="685800"/>
          </a:xfrm>
        </p:spPr>
        <p:txBody>
          <a:bodyPr vert="horz" lIns="91440" tIns="45720" rIns="91440" bIns="45720" rtlCol="0">
            <a:normAutofit/>
          </a:bodyPr>
          <a:lstStyle/>
          <a:p>
            <a:pPr marL="0" indent="0">
              <a:buNone/>
            </a:pPr>
            <a:r>
              <a:rPr lang="en-US" sz="3200" dirty="0"/>
              <a:t> Using light to control genetically-defined cells</a:t>
            </a:r>
          </a:p>
        </p:txBody>
      </p:sp>
    </p:spTree>
    <p:extLst>
      <p:ext uri="{BB962C8B-B14F-4D97-AF65-F5344CB8AC3E}">
        <p14:creationId xmlns:p14="http://schemas.microsoft.com/office/powerpoint/2010/main" val="1417126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5B0D88-ABD2-4CC4-B57C-7D431E9E5ABF}"/>
              </a:ext>
            </a:extLst>
          </p:cNvPr>
          <p:cNvSpPr>
            <a:spLocks noGrp="1"/>
          </p:cNvSpPr>
          <p:nvPr>
            <p:ph idx="1"/>
          </p:nvPr>
        </p:nvSpPr>
        <p:spPr>
          <a:xfrm>
            <a:off x="797356" y="1062507"/>
            <a:ext cx="3977639" cy="5409126"/>
          </a:xfrm>
        </p:spPr>
        <p:txBody>
          <a:bodyPr>
            <a:normAutofit/>
          </a:bodyPr>
          <a:lstStyle/>
          <a:p>
            <a:pPr marL="0" indent="0">
              <a:buNone/>
            </a:pPr>
            <a:endParaRPr lang="en-US" sz="2800" dirty="0"/>
          </a:p>
          <a:p>
            <a:r>
              <a:rPr lang="en-US" sz="3200" dirty="0"/>
              <a:t>Light-sensitive opsin channels</a:t>
            </a:r>
          </a:p>
          <a:p>
            <a:pPr lvl="1"/>
            <a:endParaRPr lang="en-US" sz="3000" dirty="0"/>
          </a:p>
          <a:p>
            <a:pPr lvl="1"/>
            <a:r>
              <a:rPr lang="en-US" sz="3000" dirty="0"/>
              <a:t>Triggered by wavelength </a:t>
            </a:r>
          </a:p>
          <a:p>
            <a:pPr marL="457200" lvl="1" indent="0">
              <a:buNone/>
            </a:pPr>
            <a:endParaRPr lang="en-US" sz="3200" dirty="0"/>
          </a:p>
          <a:p>
            <a:pPr lvl="1"/>
            <a:r>
              <a:rPr lang="en-US" sz="3200" dirty="0"/>
              <a:t>Depolarizes neuron</a:t>
            </a:r>
          </a:p>
        </p:txBody>
      </p:sp>
      <p:pic>
        <p:nvPicPr>
          <p:cNvPr id="5" name="Picture 4">
            <a:extLst>
              <a:ext uri="{FF2B5EF4-FFF2-40B4-BE49-F238E27FC236}">
                <a16:creationId xmlns:a16="http://schemas.microsoft.com/office/drawing/2014/main" id="{DB6081D4-2B67-4D0C-A384-6CCCE661B524}"/>
              </a:ext>
            </a:extLst>
          </p:cNvPr>
          <p:cNvPicPr>
            <a:picLocks noChangeAspect="1"/>
          </p:cNvPicPr>
          <p:nvPr/>
        </p:nvPicPr>
        <p:blipFill rotWithShape="1">
          <a:blip r:embed="rId2"/>
          <a:srcRect r="9107" b="1"/>
          <a:stretch/>
        </p:blipFill>
        <p:spPr>
          <a:xfrm>
            <a:off x="5304147" y="10"/>
            <a:ext cx="6887853" cy="6857990"/>
          </a:xfrm>
          <a:prstGeom prst="rect">
            <a:avLst/>
          </a:prstGeom>
        </p:spPr>
      </p:pic>
    </p:spTree>
    <p:extLst>
      <p:ext uri="{BB962C8B-B14F-4D97-AF65-F5344CB8AC3E}">
        <p14:creationId xmlns:p14="http://schemas.microsoft.com/office/powerpoint/2010/main" val="18332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5B0D88-ABD2-4CC4-B57C-7D431E9E5ABF}"/>
              </a:ext>
            </a:extLst>
          </p:cNvPr>
          <p:cNvSpPr>
            <a:spLocks noGrp="1"/>
          </p:cNvSpPr>
          <p:nvPr>
            <p:ph idx="1"/>
          </p:nvPr>
        </p:nvSpPr>
        <p:spPr>
          <a:xfrm>
            <a:off x="685800" y="2364573"/>
            <a:ext cx="3977639" cy="3854112"/>
          </a:xfrm>
        </p:spPr>
        <p:txBody>
          <a:bodyPr>
            <a:normAutofit/>
          </a:bodyPr>
          <a:lstStyle/>
          <a:p>
            <a:pPr marL="0" indent="0">
              <a:buNone/>
            </a:pPr>
            <a:endParaRPr lang="en-US" sz="1600" dirty="0"/>
          </a:p>
          <a:p>
            <a:pPr marL="0" indent="0">
              <a:buNone/>
            </a:pPr>
            <a:endParaRPr lang="en-US" sz="1600" dirty="0"/>
          </a:p>
          <a:p>
            <a:pPr marL="0" indent="0">
              <a:buNone/>
            </a:pPr>
            <a:r>
              <a:rPr lang="en-US" sz="3200" dirty="0"/>
              <a:t>- How can we use optogenetics for DBS?</a:t>
            </a:r>
          </a:p>
        </p:txBody>
      </p:sp>
      <p:pic>
        <p:nvPicPr>
          <p:cNvPr id="6" name="Content Placeholder 4" descr="A close up of a map&#10;&#10;Description automatically generated">
            <a:extLst>
              <a:ext uri="{FF2B5EF4-FFF2-40B4-BE49-F238E27FC236}">
                <a16:creationId xmlns:a16="http://schemas.microsoft.com/office/drawing/2014/main" id="{14D96951-0BF9-47DB-B0F3-C28BD9F3DB95}"/>
              </a:ext>
            </a:extLst>
          </p:cNvPr>
          <p:cNvPicPr>
            <a:picLocks noChangeAspect="1"/>
          </p:cNvPicPr>
          <p:nvPr/>
        </p:nvPicPr>
        <p:blipFill rotWithShape="1">
          <a:blip r:embed="rId2"/>
          <a:srcRect r="21411" b="2"/>
          <a:stretch/>
        </p:blipFill>
        <p:spPr>
          <a:xfrm>
            <a:off x="5304147" y="10"/>
            <a:ext cx="6887853" cy="6857990"/>
          </a:xfrm>
          <a:prstGeom prst="rect">
            <a:avLst/>
          </a:prstGeom>
        </p:spPr>
      </p:pic>
    </p:spTree>
    <p:extLst>
      <p:ext uri="{BB962C8B-B14F-4D97-AF65-F5344CB8AC3E}">
        <p14:creationId xmlns:p14="http://schemas.microsoft.com/office/powerpoint/2010/main" val="491824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29813-CCC2-4226-A4E2-C03AE47A3C18}"/>
              </a:ext>
            </a:extLst>
          </p:cNvPr>
          <p:cNvSpPr>
            <a:spLocks noGrp="1"/>
          </p:cNvSpPr>
          <p:nvPr>
            <p:ph idx="1"/>
          </p:nvPr>
        </p:nvSpPr>
        <p:spPr>
          <a:xfrm>
            <a:off x="677333" y="2194560"/>
            <a:ext cx="5816600" cy="4024125"/>
          </a:xfrm>
        </p:spPr>
        <p:txBody>
          <a:bodyPr>
            <a:normAutofit/>
          </a:bodyPr>
          <a:lstStyle/>
          <a:p>
            <a:r>
              <a:rPr lang="en-US" sz="3600" dirty="0"/>
              <a:t>Channelrhodopsin-2 (primary paper opsin) </a:t>
            </a:r>
          </a:p>
          <a:p>
            <a:pPr lvl="1"/>
            <a:endParaRPr lang="en-US" sz="3400" dirty="0"/>
          </a:p>
          <a:p>
            <a:pPr lvl="1"/>
            <a:r>
              <a:rPr lang="en-US" sz="3400" dirty="0"/>
              <a:t>~470 nm light </a:t>
            </a:r>
          </a:p>
          <a:p>
            <a:pPr lvl="2"/>
            <a:r>
              <a:rPr lang="en-US" sz="3000" dirty="0"/>
              <a:t>Scatters easily</a:t>
            </a:r>
          </a:p>
          <a:p>
            <a:pPr lvl="3"/>
            <a:r>
              <a:rPr lang="en-US" sz="3000" dirty="0"/>
              <a:t>Endogenous chromophores</a:t>
            </a:r>
          </a:p>
          <a:p>
            <a:endParaRPr lang="en-US" sz="3600" dirty="0"/>
          </a:p>
        </p:txBody>
      </p:sp>
      <p:pic>
        <p:nvPicPr>
          <p:cNvPr id="4" name="Picture 3">
            <a:extLst>
              <a:ext uri="{FF2B5EF4-FFF2-40B4-BE49-F238E27FC236}">
                <a16:creationId xmlns:a16="http://schemas.microsoft.com/office/drawing/2014/main" id="{90F17B3C-892C-4FB2-9B00-3CF1780277B9}"/>
              </a:ext>
            </a:extLst>
          </p:cNvPr>
          <p:cNvPicPr>
            <a:picLocks noChangeAspect="1"/>
          </p:cNvPicPr>
          <p:nvPr/>
        </p:nvPicPr>
        <p:blipFill rotWithShape="1">
          <a:blip r:embed="rId2"/>
          <a:srcRect r="50000"/>
          <a:stretch/>
        </p:blipFill>
        <p:spPr>
          <a:xfrm>
            <a:off x="7308674" y="2272748"/>
            <a:ext cx="4741674" cy="4454623"/>
          </a:xfrm>
          <a:prstGeom prst="rect">
            <a:avLst/>
          </a:prstGeom>
        </p:spPr>
      </p:pic>
      <p:sp>
        <p:nvSpPr>
          <p:cNvPr id="5" name="Title 1">
            <a:extLst>
              <a:ext uri="{FF2B5EF4-FFF2-40B4-BE49-F238E27FC236}">
                <a16:creationId xmlns:a16="http://schemas.microsoft.com/office/drawing/2014/main" id="{1A7CD4B7-4F26-461D-AC4C-4649B592B42A}"/>
              </a:ext>
            </a:extLst>
          </p:cNvPr>
          <p:cNvSpPr txBox="1">
            <a:spLocks/>
          </p:cNvSpPr>
          <p:nvPr/>
        </p:nvSpPr>
        <p:spPr>
          <a:xfrm>
            <a:off x="3376381" y="773018"/>
            <a:ext cx="984519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dirty="0"/>
              <a:t>The problem with Wavelength</a:t>
            </a:r>
          </a:p>
        </p:txBody>
      </p:sp>
    </p:spTree>
    <p:extLst>
      <p:ext uri="{BB962C8B-B14F-4D97-AF65-F5344CB8AC3E}">
        <p14:creationId xmlns:p14="http://schemas.microsoft.com/office/powerpoint/2010/main" val="370674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7CD4B7-4F26-461D-AC4C-4649B592B42A}"/>
              </a:ext>
            </a:extLst>
          </p:cNvPr>
          <p:cNvSpPr txBox="1">
            <a:spLocks/>
          </p:cNvSpPr>
          <p:nvPr/>
        </p:nvSpPr>
        <p:spPr>
          <a:xfrm>
            <a:off x="4673600" y="764373"/>
            <a:ext cx="6832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spcAft>
                <a:spcPts val="600"/>
              </a:spcAft>
            </a:pPr>
            <a:r>
              <a:rPr lang="en-US" dirty="0"/>
              <a:t>The problem with Wavelength</a:t>
            </a:r>
            <a:endParaRPr lang="en-US"/>
          </a:p>
        </p:txBody>
      </p:sp>
      <p:pic>
        <p:nvPicPr>
          <p:cNvPr id="6" name="Picture 5">
            <a:extLst>
              <a:ext uri="{FF2B5EF4-FFF2-40B4-BE49-F238E27FC236}">
                <a16:creationId xmlns:a16="http://schemas.microsoft.com/office/drawing/2014/main" id="{6537E16D-C7E4-4524-AE0C-71AA50DC200E}"/>
              </a:ext>
            </a:extLst>
          </p:cNvPr>
          <p:cNvPicPr>
            <a:picLocks noChangeAspect="1"/>
          </p:cNvPicPr>
          <p:nvPr/>
        </p:nvPicPr>
        <p:blipFill rotWithShape="1">
          <a:blip r:embed="rId2"/>
          <a:srcRect l="4378" r="-2" b="-2"/>
          <a:stretch/>
        </p:blipFill>
        <p:spPr>
          <a:xfrm>
            <a:off x="630705" y="1101969"/>
            <a:ext cx="3577880" cy="2441448"/>
          </a:xfrm>
          <a:prstGeom prst="rect">
            <a:avLst/>
          </a:prstGeom>
        </p:spPr>
      </p:pic>
      <p:pic>
        <p:nvPicPr>
          <p:cNvPr id="4" name="Picture 3">
            <a:extLst>
              <a:ext uri="{FF2B5EF4-FFF2-40B4-BE49-F238E27FC236}">
                <a16:creationId xmlns:a16="http://schemas.microsoft.com/office/drawing/2014/main" id="{90F17B3C-892C-4FB2-9B00-3CF1780277B9}"/>
              </a:ext>
            </a:extLst>
          </p:cNvPr>
          <p:cNvPicPr>
            <a:picLocks noChangeAspect="1"/>
          </p:cNvPicPr>
          <p:nvPr/>
        </p:nvPicPr>
        <p:blipFill rotWithShape="1">
          <a:blip r:embed="rId3"/>
          <a:srcRect t="13239" r="-2" b="14054"/>
          <a:stretch/>
        </p:blipFill>
        <p:spPr>
          <a:xfrm>
            <a:off x="630705" y="3763108"/>
            <a:ext cx="3577880" cy="2443852"/>
          </a:xfrm>
          <a:prstGeom prst="rect">
            <a:avLst/>
          </a:prstGeom>
        </p:spPr>
      </p:pic>
      <p:sp>
        <p:nvSpPr>
          <p:cNvPr id="3" name="Content Placeholder 2">
            <a:extLst>
              <a:ext uri="{FF2B5EF4-FFF2-40B4-BE49-F238E27FC236}">
                <a16:creationId xmlns:a16="http://schemas.microsoft.com/office/drawing/2014/main" id="{4A929813-CCC2-4226-A4E2-C03AE47A3C18}"/>
              </a:ext>
            </a:extLst>
          </p:cNvPr>
          <p:cNvSpPr>
            <a:spLocks noGrp="1"/>
          </p:cNvSpPr>
          <p:nvPr>
            <p:ph idx="1"/>
          </p:nvPr>
        </p:nvSpPr>
        <p:spPr>
          <a:xfrm>
            <a:off x="4673600" y="2194560"/>
            <a:ext cx="6832600" cy="4024125"/>
          </a:xfrm>
        </p:spPr>
        <p:txBody>
          <a:bodyPr vert="horz" lIns="91440" tIns="45720" rIns="91440" bIns="45720" rtlCol="0">
            <a:normAutofit/>
          </a:bodyPr>
          <a:lstStyle/>
          <a:p>
            <a:r>
              <a:rPr lang="en-US" sz="3200" dirty="0"/>
              <a:t>How can we efficiently activate </a:t>
            </a:r>
            <a:r>
              <a:rPr lang="en-US" sz="3200" dirty="0" err="1"/>
              <a:t>Channelrhodopsin</a:t>
            </a:r>
            <a:r>
              <a:rPr lang="en-US" sz="3200" dirty="0"/>
              <a:t> in neurons?</a:t>
            </a:r>
          </a:p>
          <a:p>
            <a:endParaRPr lang="en-US" sz="3200" dirty="0"/>
          </a:p>
          <a:p>
            <a:r>
              <a:rPr lang="en-US" dirty="0"/>
              <a:t>Not like this!</a:t>
            </a:r>
          </a:p>
          <a:p>
            <a:endParaRPr lang="en-US" dirty="0"/>
          </a:p>
        </p:txBody>
      </p:sp>
      <p:sp>
        <p:nvSpPr>
          <p:cNvPr id="10" name="Arrow: Up 9">
            <a:extLst>
              <a:ext uri="{FF2B5EF4-FFF2-40B4-BE49-F238E27FC236}">
                <a16:creationId xmlns:a16="http://schemas.microsoft.com/office/drawing/2014/main" id="{B723D0F6-1A63-4968-B4AD-86F8DD13F465}"/>
              </a:ext>
            </a:extLst>
          </p:cNvPr>
          <p:cNvSpPr/>
          <p:nvPr/>
        </p:nvSpPr>
        <p:spPr>
          <a:xfrm rot="19292850">
            <a:off x="4360506" y="2948473"/>
            <a:ext cx="553616" cy="7340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8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9150-2BC3-40B9-981B-D77125D233FE}"/>
              </a:ext>
            </a:extLst>
          </p:cNvPr>
          <p:cNvSpPr>
            <a:spLocks noGrp="1"/>
          </p:cNvSpPr>
          <p:nvPr>
            <p:ph type="title"/>
          </p:nvPr>
        </p:nvSpPr>
        <p:spPr>
          <a:xfrm>
            <a:off x="4976028" y="965200"/>
            <a:ext cx="6170943" cy="4329641"/>
          </a:xfrm>
        </p:spPr>
        <p:txBody>
          <a:bodyPr vert="horz" lIns="91440" tIns="45720" rIns="91440" bIns="45720" rtlCol="0" anchor="ctr">
            <a:normAutofit/>
          </a:bodyPr>
          <a:lstStyle/>
          <a:p>
            <a:pPr algn="l"/>
            <a:br>
              <a:rPr lang="en-US" sz="5000" dirty="0"/>
            </a:br>
            <a:r>
              <a:rPr lang="en-US" sz="5000" dirty="0"/>
              <a:t>Question 1: </a:t>
            </a:r>
            <a:br>
              <a:rPr lang="en-US" sz="5000" dirty="0"/>
            </a:br>
            <a:r>
              <a:rPr lang="en-US" sz="5000" dirty="0"/>
              <a:t>Can UCNPs stimulate neurons in vivo?</a:t>
            </a:r>
          </a:p>
        </p:txBody>
      </p:sp>
    </p:spTree>
    <p:extLst>
      <p:ext uri="{BB962C8B-B14F-4D97-AF65-F5344CB8AC3E}">
        <p14:creationId xmlns:p14="http://schemas.microsoft.com/office/powerpoint/2010/main" val="2570058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38D1-0AEA-4FC9-8174-C7CDF3D7589A}"/>
              </a:ext>
            </a:extLst>
          </p:cNvPr>
          <p:cNvSpPr>
            <a:spLocks noGrp="1"/>
          </p:cNvSpPr>
          <p:nvPr>
            <p:ph type="title"/>
          </p:nvPr>
        </p:nvSpPr>
        <p:spPr>
          <a:xfrm>
            <a:off x="685800" y="481037"/>
            <a:ext cx="3977639" cy="1600200"/>
          </a:xfrm>
        </p:spPr>
        <p:txBody>
          <a:bodyPr anchor="b">
            <a:normAutofit fontScale="90000"/>
          </a:bodyPr>
          <a:lstStyle/>
          <a:p>
            <a:pPr algn="l"/>
            <a:r>
              <a:rPr lang="en-US" dirty="0" err="1"/>
              <a:t>Upconversion</a:t>
            </a:r>
            <a:r>
              <a:rPr lang="en-US" dirty="0"/>
              <a:t> nanoparticles</a:t>
            </a:r>
          </a:p>
        </p:txBody>
      </p:sp>
      <p:sp>
        <p:nvSpPr>
          <p:cNvPr id="3" name="Content Placeholder 2">
            <a:extLst>
              <a:ext uri="{FF2B5EF4-FFF2-40B4-BE49-F238E27FC236}">
                <a16:creationId xmlns:a16="http://schemas.microsoft.com/office/drawing/2014/main" id="{56A6EDF4-1E06-474C-8381-8097953F3A49}"/>
              </a:ext>
            </a:extLst>
          </p:cNvPr>
          <p:cNvSpPr>
            <a:spLocks noGrp="1"/>
          </p:cNvSpPr>
          <p:nvPr>
            <p:ph idx="1"/>
          </p:nvPr>
        </p:nvSpPr>
        <p:spPr>
          <a:xfrm>
            <a:off x="685800" y="2364573"/>
            <a:ext cx="3977639" cy="3854112"/>
          </a:xfrm>
        </p:spPr>
        <p:txBody>
          <a:bodyPr>
            <a:normAutofit/>
          </a:bodyPr>
          <a:lstStyle/>
          <a:p>
            <a:r>
              <a:rPr lang="en-US" sz="2800" dirty="0"/>
              <a:t>Lanthanide-doped </a:t>
            </a:r>
            <a:r>
              <a:rPr lang="en-US" sz="2800" dirty="0" err="1"/>
              <a:t>upconversion</a:t>
            </a:r>
            <a:r>
              <a:rPr lang="en-US" sz="2800" dirty="0"/>
              <a:t> nanoparticles (UCNP)</a:t>
            </a:r>
            <a:endParaRPr lang="en-US" sz="2400" dirty="0"/>
          </a:p>
          <a:p>
            <a:pPr marL="457200" lvl="1" indent="0">
              <a:buNone/>
            </a:pPr>
            <a:endParaRPr lang="en-US" sz="2600" dirty="0"/>
          </a:p>
          <a:p>
            <a:pPr lvl="1"/>
            <a:r>
              <a:rPr lang="en-US" sz="2800" dirty="0"/>
              <a:t>Upconverts Near Infrared light </a:t>
            </a:r>
          </a:p>
        </p:txBody>
      </p:sp>
      <p:pic>
        <p:nvPicPr>
          <p:cNvPr id="5" name="Picture 4">
            <a:extLst>
              <a:ext uri="{FF2B5EF4-FFF2-40B4-BE49-F238E27FC236}">
                <a16:creationId xmlns:a16="http://schemas.microsoft.com/office/drawing/2014/main" id="{78C56646-57E8-4CB7-AFE4-EBF2A8780C89}"/>
              </a:ext>
            </a:extLst>
          </p:cNvPr>
          <p:cNvPicPr>
            <a:picLocks noChangeAspect="1"/>
          </p:cNvPicPr>
          <p:nvPr/>
        </p:nvPicPr>
        <p:blipFill rotWithShape="1">
          <a:blip r:embed="rId3"/>
          <a:srcRect l="13574" t="26854" r="55151" b="33897"/>
          <a:stretch/>
        </p:blipFill>
        <p:spPr>
          <a:xfrm>
            <a:off x="4972985" y="746126"/>
            <a:ext cx="6532928" cy="5472558"/>
          </a:xfrm>
          <a:prstGeom prst="rect">
            <a:avLst/>
          </a:prstGeom>
        </p:spPr>
      </p:pic>
    </p:spTree>
    <p:extLst>
      <p:ext uri="{BB962C8B-B14F-4D97-AF65-F5344CB8AC3E}">
        <p14:creationId xmlns:p14="http://schemas.microsoft.com/office/powerpoint/2010/main" val="70808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05C7-C362-4C00-8B10-C9C58E6AAE98}"/>
              </a:ext>
            </a:extLst>
          </p:cNvPr>
          <p:cNvSpPr>
            <a:spLocks noGrp="1"/>
          </p:cNvSpPr>
          <p:nvPr>
            <p:ph type="title"/>
          </p:nvPr>
        </p:nvSpPr>
        <p:spPr>
          <a:xfrm>
            <a:off x="301044" y="793302"/>
            <a:ext cx="3977639" cy="1600200"/>
          </a:xfrm>
        </p:spPr>
        <p:txBody>
          <a:bodyPr anchor="b">
            <a:normAutofit/>
          </a:bodyPr>
          <a:lstStyle/>
          <a:p>
            <a:pPr algn="l"/>
            <a:r>
              <a:rPr lang="en-US" sz="3200"/>
              <a:t>NIR (Near infrared) Light</a:t>
            </a:r>
          </a:p>
        </p:txBody>
      </p:sp>
      <p:sp>
        <p:nvSpPr>
          <p:cNvPr id="3" name="Content Placeholder 2">
            <a:extLst>
              <a:ext uri="{FF2B5EF4-FFF2-40B4-BE49-F238E27FC236}">
                <a16:creationId xmlns:a16="http://schemas.microsoft.com/office/drawing/2014/main" id="{1F0262BD-DC66-452C-8ADA-1CC03833A96A}"/>
              </a:ext>
            </a:extLst>
          </p:cNvPr>
          <p:cNvSpPr>
            <a:spLocks noGrp="1"/>
          </p:cNvSpPr>
          <p:nvPr>
            <p:ph idx="1"/>
          </p:nvPr>
        </p:nvSpPr>
        <p:spPr>
          <a:xfrm>
            <a:off x="-83713" y="2447861"/>
            <a:ext cx="4747152" cy="3854112"/>
          </a:xfrm>
        </p:spPr>
        <p:txBody>
          <a:bodyPr>
            <a:normAutofit/>
          </a:bodyPr>
          <a:lstStyle/>
          <a:p>
            <a:r>
              <a:rPr lang="en-US" sz="3200" dirty="0"/>
              <a:t>NIR – (650 – 1350 nm) </a:t>
            </a:r>
          </a:p>
          <a:p>
            <a:pPr lvl="1"/>
            <a:r>
              <a:rPr lang="en-US" sz="3200" dirty="0"/>
              <a:t>Light maximally penetrates </a:t>
            </a:r>
            <a:endParaRPr lang="en-US" sz="3000" dirty="0"/>
          </a:p>
          <a:p>
            <a:pPr lvl="2"/>
            <a:r>
              <a:rPr lang="en-US" sz="3000" dirty="0"/>
              <a:t>Tissue</a:t>
            </a:r>
          </a:p>
          <a:p>
            <a:pPr lvl="2"/>
            <a:r>
              <a:rPr lang="en-US" sz="3000" dirty="0"/>
              <a:t>Skull</a:t>
            </a:r>
          </a:p>
          <a:p>
            <a:pPr lvl="2"/>
            <a:r>
              <a:rPr lang="en-US" sz="3000" dirty="0"/>
              <a:t>Meninges</a:t>
            </a:r>
          </a:p>
        </p:txBody>
      </p:sp>
      <p:pic>
        <p:nvPicPr>
          <p:cNvPr id="5" name="Picture 4" descr="A screenshot of a cell phone&#10;&#10;Description automatically generated">
            <a:extLst>
              <a:ext uri="{FF2B5EF4-FFF2-40B4-BE49-F238E27FC236}">
                <a16:creationId xmlns:a16="http://schemas.microsoft.com/office/drawing/2014/main" id="{BA1084EA-38CE-4868-826B-75143E3B4CCA}"/>
              </a:ext>
            </a:extLst>
          </p:cNvPr>
          <p:cNvPicPr>
            <a:picLocks noChangeAspect="1"/>
          </p:cNvPicPr>
          <p:nvPr/>
        </p:nvPicPr>
        <p:blipFill>
          <a:blip r:embed="rId2"/>
          <a:stretch>
            <a:fillRect/>
          </a:stretch>
        </p:blipFill>
        <p:spPr>
          <a:xfrm>
            <a:off x="4663439" y="971369"/>
            <a:ext cx="7492300" cy="5191171"/>
          </a:xfrm>
          <a:prstGeom prst="rect">
            <a:avLst/>
          </a:prstGeom>
        </p:spPr>
      </p:pic>
    </p:spTree>
    <p:extLst>
      <p:ext uri="{BB962C8B-B14F-4D97-AF65-F5344CB8AC3E}">
        <p14:creationId xmlns:p14="http://schemas.microsoft.com/office/powerpoint/2010/main" val="38096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4906-53E6-434C-B825-A259442F4851}"/>
              </a:ext>
            </a:extLst>
          </p:cNvPr>
          <p:cNvSpPr>
            <a:spLocks noGrp="1"/>
          </p:cNvSpPr>
          <p:nvPr>
            <p:ph type="title"/>
          </p:nvPr>
        </p:nvSpPr>
        <p:spPr/>
        <p:txBody>
          <a:bodyPr/>
          <a:lstStyle/>
          <a:p>
            <a:r>
              <a:rPr lang="en-US" dirty="0"/>
              <a:t>UNCP Design</a:t>
            </a:r>
          </a:p>
        </p:txBody>
      </p:sp>
      <p:sp>
        <p:nvSpPr>
          <p:cNvPr id="3" name="Content Placeholder 2">
            <a:extLst>
              <a:ext uri="{FF2B5EF4-FFF2-40B4-BE49-F238E27FC236}">
                <a16:creationId xmlns:a16="http://schemas.microsoft.com/office/drawing/2014/main" id="{8FBA9599-E3EB-4CB4-96E8-FBAF254494B9}"/>
              </a:ext>
            </a:extLst>
          </p:cNvPr>
          <p:cNvSpPr>
            <a:spLocks noGrp="1"/>
          </p:cNvSpPr>
          <p:nvPr>
            <p:ph idx="1"/>
          </p:nvPr>
        </p:nvSpPr>
        <p:spPr>
          <a:xfrm>
            <a:off x="0" y="2100429"/>
            <a:ext cx="10820400" cy="4024125"/>
          </a:xfrm>
        </p:spPr>
        <p:txBody>
          <a:bodyPr>
            <a:normAutofit/>
          </a:bodyPr>
          <a:lstStyle/>
          <a:p>
            <a:r>
              <a:rPr lang="en-US" sz="3600" dirty="0"/>
              <a:t>Yb</a:t>
            </a:r>
            <a:r>
              <a:rPr lang="en-US" sz="3600" baseline="30000" dirty="0"/>
              <a:t>3+</a:t>
            </a:r>
            <a:r>
              <a:rPr lang="en-US" sz="3600" dirty="0"/>
              <a:t> &amp; Tm</a:t>
            </a:r>
            <a:r>
              <a:rPr lang="en-US" sz="3600" baseline="30000" dirty="0"/>
              <a:t>3+</a:t>
            </a:r>
            <a:r>
              <a:rPr lang="en-US" sz="3400" dirty="0"/>
              <a:t> host lattices = Blue emission</a:t>
            </a:r>
          </a:p>
          <a:p>
            <a:pPr lvl="1"/>
            <a:r>
              <a:rPr lang="en-US" sz="3000" dirty="0"/>
              <a:t>Channelrhodopsin2</a:t>
            </a:r>
          </a:p>
          <a:p>
            <a:endParaRPr lang="en-US" sz="3200" dirty="0"/>
          </a:p>
          <a:p>
            <a:r>
              <a:rPr lang="en-US" sz="3200" dirty="0"/>
              <a:t>Yb</a:t>
            </a:r>
            <a:r>
              <a:rPr lang="en-US" sz="3200" baseline="30000" dirty="0"/>
              <a:t>3+</a:t>
            </a:r>
            <a:r>
              <a:rPr lang="en-US" sz="3200" dirty="0"/>
              <a:t> &amp; Er</a:t>
            </a:r>
            <a:r>
              <a:rPr lang="en-US" sz="3200" baseline="30000" dirty="0"/>
              <a:t>3+</a:t>
            </a:r>
            <a:r>
              <a:rPr lang="en-US" sz="3200" dirty="0"/>
              <a:t> host lattices = Green</a:t>
            </a:r>
          </a:p>
          <a:p>
            <a:pPr lvl="1"/>
            <a:r>
              <a:rPr lang="en-US" sz="3000" dirty="0" err="1"/>
              <a:t>Halorhodopsin</a:t>
            </a:r>
            <a:r>
              <a:rPr lang="en-US" sz="3000" dirty="0"/>
              <a:t>/Archaerhodopsin</a:t>
            </a:r>
          </a:p>
          <a:p>
            <a:pPr marL="914400" lvl="2" indent="0">
              <a:buNone/>
            </a:pPr>
            <a:br>
              <a:rPr lang="en-US" sz="2800" dirty="0"/>
            </a:br>
            <a:endParaRPr lang="en-US" sz="2800" dirty="0"/>
          </a:p>
          <a:p>
            <a:pPr marL="457200" lvl="1" indent="0">
              <a:buNone/>
            </a:pPr>
            <a:endParaRPr lang="en-US" sz="3200" dirty="0"/>
          </a:p>
          <a:p>
            <a:endParaRPr lang="en-US" sz="3400" baseline="30000" dirty="0"/>
          </a:p>
          <a:p>
            <a:endParaRPr lang="en-US" sz="3600" baseline="30000" dirty="0"/>
          </a:p>
        </p:txBody>
      </p:sp>
      <p:pic>
        <p:nvPicPr>
          <p:cNvPr id="5" name="Picture 4">
            <a:extLst>
              <a:ext uri="{FF2B5EF4-FFF2-40B4-BE49-F238E27FC236}">
                <a16:creationId xmlns:a16="http://schemas.microsoft.com/office/drawing/2014/main" id="{D6576735-17CD-4459-80E5-C985281B5A57}"/>
              </a:ext>
            </a:extLst>
          </p:cNvPr>
          <p:cNvPicPr>
            <a:picLocks noChangeAspect="1"/>
          </p:cNvPicPr>
          <p:nvPr/>
        </p:nvPicPr>
        <p:blipFill>
          <a:blip r:embed="rId2"/>
          <a:stretch>
            <a:fillRect/>
          </a:stretch>
        </p:blipFill>
        <p:spPr>
          <a:xfrm>
            <a:off x="9188262" y="1777097"/>
            <a:ext cx="2681160" cy="2752859"/>
          </a:xfrm>
          <a:prstGeom prst="rect">
            <a:avLst/>
          </a:prstGeom>
        </p:spPr>
      </p:pic>
      <p:pic>
        <p:nvPicPr>
          <p:cNvPr id="6" name="Picture 5">
            <a:extLst>
              <a:ext uri="{FF2B5EF4-FFF2-40B4-BE49-F238E27FC236}">
                <a16:creationId xmlns:a16="http://schemas.microsoft.com/office/drawing/2014/main" id="{5A62B59B-6B07-4DF4-9A9F-B31E0DE27FA5}"/>
              </a:ext>
            </a:extLst>
          </p:cNvPr>
          <p:cNvPicPr>
            <a:picLocks noChangeAspect="1"/>
          </p:cNvPicPr>
          <p:nvPr/>
        </p:nvPicPr>
        <p:blipFill>
          <a:blip r:embed="rId3"/>
          <a:stretch>
            <a:fillRect/>
          </a:stretch>
        </p:blipFill>
        <p:spPr>
          <a:xfrm>
            <a:off x="9188262" y="4112492"/>
            <a:ext cx="2681160" cy="2703503"/>
          </a:xfrm>
          <a:prstGeom prst="rect">
            <a:avLst/>
          </a:prstGeom>
        </p:spPr>
      </p:pic>
    </p:spTree>
    <p:extLst>
      <p:ext uri="{BB962C8B-B14F-4D97-AF65-F5344CB8AC3E}">
        <p14:creationId xmlns:p14="http://schemas.microsoft.com/office/powerpoint/2010/main" val="2096912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4906-53E6-434C-B825-A259442F4851}"/>
              </a:ext>
            </a:extLst>
          </p:cNvPr>
          <p:cNvSpPr>
            <a:spLocks noGrp="1"/>
          </p:cNvSpPr>
          <p:nvPr>
            <p:ph type="title"/>
          </p:nvPr>
        </p:nvSpPr>
        <p:spPr>
          <a:xfrm>
            <a:off x="685800" y="764373"/>
            <a:ext cx="6751948" cy="1293028"/>
          </a:xfrm>
        </p:spPr>
        <p:txBody>
          <a:bodyPr>
            <a:normAutofit/>
          </a:bodyPr>
          <a:lstStyle/>
          <a:p>
            <a:r>
              <a:rPr lang="en-US"/>
              <a:t>UNCP Design</a:t>
            </a:r>
            <a:endParaRPr lang="en-US" dirty="0"/>
          </a:p>
        </p:txBody>
      </p:sp>
      <p:sp>
        <p:nvSpPr>
          <p:cNvPr id="3" name="Content Placeholder 2">
            <a:extLst>
              <a:ext uri="{FF2B5EF4-FFF2-40B4-BE49-F238E27FC236}">
                <a16:creationId xmlns:a16="http://schemas.microsoft.com/office/drawing/2014/main" id="{8FBA9599-E3EB-4CB4-96E8-FBAF254494B9}"/>
              </a:ext>
            </a:extLst>
          </p:cNvPr>
          <p:cNvSpPr>
            <a:spLocks noGrp="1"/>
          </p:cNvSpPr>
          <p:nvPr>
            <p:ph idx="1"/>
          </p:nvPr>
        </p:nvSpPr>
        <p:spPr>
          <a:xfrm>
            <a:off x="685800" y="2194560"/>
            <a:ext cx="6770802" cy="4024125"/>
          </a:xfrm>
        </p:spPr>
        <p:txBody>
          <a:bodyPr>
            <a:normAutofit/>
          </a:bodyPr>
          <a:lstStyle/>
          <a:p>
            <a:r>
              <a:rPr lang="en-US" sz="4000" baseline="30000" dirty="0"/>
              <a:t>Sodium Yttrium Fluoride NaYF</a:t>
            </a:r>
            <a:r>
              <a:rPr lang="en-US" sz="4000" baseline="-25000" dirty="0"/>
              <a:t>4</a:t>
            </a:r>
          </a:p>
          <a:p>
            <a:pPr lvl="1"/>
            <a:r>
              <a:rPr lang="en-US" sz="4000" baseline="-25000" dirty="0"/>
              <a:t>Optically inactive</a:t>
            </a:r>
            <a:endParaRPr lang="en-US" sz="4000" baseline="30000" dirty="0"/>
          </a:p>
          <a:p>
            <a:pPr lvl="1"/>
            <a:endParaRPr lang="en-US" sz="4000" baseline="30000" dirty="0"/>
          </a:p>
          <a:p>
            <a:pPr lvl="1"/>
            <a:r>
              <a:rPr lang="en-US" sz="4000" baseline="30000" dirty="0"/>
              <a:t>Inert</a:t>
            </a:r>
          </a:p>
          <a:p>
            <a:pPr lvl="1"/>
            <a:endParaRPr lang="en-US" sz="4000" baseline="30000" dirty="0"/>
          </a:p>
          <a:p>
            <a:pPr lvl="1"/>
            <a:r>
              <a:rPr lang="en-US" sz="4000" baseline="30000" dirty="0"/>
              <a:t>Surface quenching by solvent molecules</a:t>
            </a:r>
          </a:p>
          <a:p>
            <a:pPr lvl="1"/>
            <a:endParaRPr lang="en-US" sz="4000" baseline="30000" dirty="0"/>
          </a:p>
          <a:p>
            <a:pPr lvl="1"/>
            <a:endParaRPr lang="en-US" sz="4000" baseline="30000" dirty="0"/>
          </a:p>
        </p:txBody>
      </p:sp>
      <p:pic>
        <p:nvPicPr>
          <p:cNvPr id="6" name="Picture 5">
            <a:extLst>
              <a:ext uri="{FF2B5EF4-FFF2-40B4-BE49-F238E27FC236}">
                <a16:creationId xmlns:a16="http://schemas.microsoft.com/office/drawing/2014/main" id="{5A62B59B-6B07-4DF4-9A9F-B31E0DE27FA5}"/>
              </a:ext>
            </a:extLst>
          </p:cNvPr>
          <p:cNvPicPr>
            <a:picLocks noChangeAspect="1"/>
          </p:cNvPicPr>
          <p:nvPr/>
        </p:nvPicPr>
        <p:blipFill>
          <a:blip r:embed="rId2"/>
          <a:stretch>
            <a:fillRect/>
          </a:stretch>
        </p:blipFill>
        <p:spPr>
          <a:xfrm>
            <a:off x="8711270" y="1441450"/>
            <a:ext cx="2097925" cy="2115408"/>
          </a:xfrm>
          <a:prstGeom prst="rect">
            <a:avLst/>
          </a:prstGeom>
        </p:spPr>
      </p:pic>
      <p:pic>
        <p:nvPicPr>
          <p:cNvPr id="5" name="Picture 4">
            <a:extLst>
              <a:ext uri="{FF2B5EF4-FFF2-40B4-BE49-F238E27FC236}">
                <a16:creationId xmlns:a16="http://schemas.microsoft.com/office/drawing/2014/main" id="{D6576735-17CD-4459-80E5-C985281B5A57}"/>
              </a:ext>
            </a:extLst>
          </p:cNvPr>
          <p:cNvPicPr>
            <a:picLocks noChangeAspect="1"/>
          </p:cNvPicPr>
          <p:nvPr/>
        </p:nvPicPr>
        <p:blipFill>
          <a:blip r:embed="rId3"/>
          <a:stretch>
            <a:fillRect/>
          </a:stretch>
        </p:blipFill>
        <p:spPr>
          <a:xfrm>
            <a:off x="8773923" y="3706608"/>
            <a:ext cx="1952588" cy="2148760"/>
          </a:xfrm>
          <a:prstGeom prst="rect">
            <a:avLst/>
          </a:prstGeom>
        </p:spPr>
      </p:pic>
    </p:spTree>
    <p:extLst>
      <p:ext uri="{BB962C8B-B14F-4D97-AF65-F5344CB8AC3E}">
        <p14:creationId xmlns:p14="http://schemas.microsoft.com/office/powerpoint/2010/main" val="369837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oughnut, indoor, donut, person&#10;&#10;Description automatically generated">
            <a:extLst>
              <a:ext uri="{FF2B5EF4-FFF2-40B4-BE49-F238E27FC236}">
                <a16:creationId xmlns:a16="http://schemas.microsoft.com/office/drawing/2014/main" id="{7CECD269-71D9-4E3B-BDD2-C30A81FF015D}"/>
              </a:ext>
            </a:extLst>
          </p:cNvPr>
          <p:cNvPicPr>
            <a:picLocks noChangeAspect="1"/>
          </p:cNvPicPr>
          <p:nvPr/>
        </p:nvPicPr>
        <p:blipFill rotWithShape="1">
          <a:blip r:embed="rId2">
            <a:duotone>
              <a:prstClr val="black"/>
              <a:schemeClr val="tx2">
                <a:tint val="45000"/>
                <a:satMod val="400000"/>
              </a:schemeClr>
            </a:duotone>
            <a:alphaModFix amt="3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45D9DE5-C731-4409-B624-0722771F823B}"/>
              </a:ext>
            </a:extLst>
          </p:cNvPr>
          <p:cNvSpPr>
            <a:spLocks noGrp="1"/>
          </p:cNvSpPr>
          <p:nvPr>
            <p:ph type="title"/>
          </p:nvPr>
        </p:nvSpPr>
        <p:spPr/>
        <p:txBody>
          <a:bodyPr>
            <a:normAutofit/>
          </a:bodyPr>
          <a:lstStyle/>
          <a:p>
            <a:r>
              <a:rPr lang="en-US"/>
              <a:t>DBS (Deep Brain Stimulation)</a:t>
            </a:r>
            <a:endParaRPr lang="en-US" dirty="0"/>
          </a:p>
        </p:txBody>
      </p:sp>
      <p:sp>
        <p:nvSpPr>
          <p:cNvPr id="3" name="Content Placeholder 2">
            <a:extLst>
              <a:ext uri="{FF2B5EF4-FFF2-40B4-BE49-F238E27FC236}">
                <a16:creationId xmlns:a16="http://schemas.microsoft.com/office/drawing/2014/main" id="{DA971D9D-CD5D-44D7-86DC-852492C2A125}"/>
              </a:ext>
            </a:extLst>
          </p:cNvPr>
          <p:cNvSpPr>
            <a:spLocks noGrp="1"/>
          </p:cNvSpPr>
          <p:nvPr>
            <p:ph idx="1"/>
          </p:nvPr>
        </p:nvSpPr>
        <p:spPr/>
        <p:txBody>
          <a:bodyPr>
            <a:normAutofit lnSpcReduction="10000"/>
          </a:bodyPr>
          <a:lstStyle/>
          <a:p>
            <a:r>
              <a:rPr lang="en-US" sz="3600" dirty="0"/>
              <a:t>DBS is a method of modulating dysfunctional neurocircuitry</a:t>
            </a:r>
          </a:p>
          <a:p>
            <a:pPr lvl="1"/>
            <a:r>
              <a:rPr lang="en-US" sz="3400" dirty="0"/>
              <a:t>Parkinson’s Disease</a:t>
            </a:r>
          </a:p>
          <a:p>
            <a:pPr lvl="1"/>
            <a:r>
              <a:rPr lang="en-US" sz="3400" dirty="0" err="1"/>
              <a:t>Tourettes</a:t>
            </a:r>
            <a:endParaRPr lang="en-US" sz="3400" dirty="0"/>
          </a:p>
          <a:p>
            <a:pPr lvl="1"/>
            <a:r>
              <a:rPr lang="en-US" sz="3400" dirty="0"/>
              <a:t>Major Depression</a:t>
            </a:r>
          </a:p>
          <a:p>
            <a:pPr lvl="1"/>
            <a:r>
              <a:rPr lang="en-US" sz="3400" dirty="0"/>
              <a:t>Chronic pain</a:t>
            </a:r>
          </a:p>
          <a:p>
            <a:endParaRPr lang="en-US" sz="3600" dirty="0"/>
          </a:p>
          <a:p>
            <a:r>
              <a:rPr lang="en-US" sz="3600" dirty="0"/>
              <a:t>Exact action mechanisms are still unclear</a:t>
            </a:r>
          </a:p>
          <a:p>
            <a:endParaRPr lang="en-US" dirty="0"/>
          </a:p>
          <a:p>
            <a:endParaRPr lang="en-US" dirty="0"/>
          </a:p>
        </p:txBody>
      </p:sp>
    </p:spTree>
    <p:extLst>
      <p:ext uri="{BB962C8B-B14F-4D97-AF65-F5344CB8AC3E}">
        <p14:creationId xmlns:p14="http://schemas.microsoft.com/office/powerpoint/2010/main" val="3821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4906-53E6-434C-B825-A259442F4851}"/>
              </a:ext>
            </a:extLst>
          </p:cNvPr>
          <p:cNvSpPr>
            <a:spLocks noGrp="1"/>
          </p:cNvSpPr>
          <p:nvPr>
            <p:ph type="title"/>
          </p:nvPr>
        </p:nvSpPr>
        <p:spPr>
          <a:xfrm>
            <a:off x="685800" y="764373"/>
            <a:ext cx="6751948" cy="1293028"/>
          </a:xfrm>
        </p:spPr>
        <p:txBody>
          <a:bodyPr>
            <a:normAutofit/>
          </a:bodyPr>
          <a:lstStyle/>
          <a:p>
            <a:r>
              <a:rPr lang="en-US"/>
              <a:t>UNCP Design</a:t>
            </a:r>
            <a:endParaRPr lang="en-US" dirty="0"/>
          </a:p>
        </p:txBody>
      </p:sp>
      <p:sp>
        <p:nvSpPr>
          <p:cNvPr id="3" name="Content Placeholder 2">
            <a:extLst>
              <a:ext uri="{FF2B5EF4-FFF2-40B4-BE49-F238E27FC236}">
                <a16:creationId xmlns:a16="http://schemas.microsoft.com/office/drawing/2014/main" id="{8FBA9599-E3EB-4CB4-96E8-FBAF254494B9}"/>
              </a:ext>
            </a:extLst>
          </p:cNvPr>
          <p:cNvSpPr>
            <a:spLocks noGrp="1"/>
          </p:cNvSpPr>
          <p:nvPr>
            <p:ph idx="1"/>
          </p:nvPr>
        </p:nvSpPr>
        <p:spPr>
          <a:xfrm>
            <a:off x="685800" y="2194560"/>
            <a:ext cx="6770802" cy="4024125"/>
          </a:xfrm>
        </p:spPr>
        <p:txBody>
          <a:bodyPr>
            <a:normAutofit/>
          </a:bodyPr>
          <a:lstStyle/>
          <a:p>
            <a:r>
              <a:rPr lang="en-US" sz="4200" baseline="30000" dirty="0"/>
              <a:t>Silica outer shell - SiO</a:t>
            </a:r>
            <a:r>
              <a:rPr lang="en-US" sz="4200" baseline="-25000" dirty="0"/>
              <a:t>2</a:t>
            </a:r>
            <a:r>
              <a:rPr lang="en-US" sz="4200" baseline="30000" dirty="0"/>
              <a:t> </a:t>
            </a:r>
          </a:p>
          <a:p>
            <a:pPr lvl="1"/>
            <a:endParaRPr lang="en-US" sz="4000" baseline="30000" dirty="0"/>
          </a:p>
          <a:p>
            <a:pPr lvl="1"/>
            <a:r>
              <a:rPr lang="en-US" sz="4000" baseline="30000" dirty="0"/>
              <a:t>Low Biotoxicity</a:t>
            </a:r>
          </a:p>
          <a:p>
            <a:pPr lvl="1"/>
            <a:endParaRPr lang="en-US" sz="4000" baseline="30000" dirty="0"/>
          </a:p>
          <a:p>
            <a:pPr lvl="1"/>
            <a:r>
              <a:rPr lang="en-US" sz="4000" baseline="30000" dirty="0"/>
              <a:t>Stabilizes and protects core</a:t>
            </a:r>
          </a:p>
          <a:p>
            <a:pPr lvl="1"/>
            <a:endParaRPr lang="en-US" sz="4000" baseline="30000" dirty="0"/>
          </a:p>
        </p:txBody>
      </p:sp>
      <p:pic>
        <p:nvPicPr>
          <p:cNvPr id="6" name="Picture 5">
            <a:extLst>
              <a:ext uri="{FF2B5EF4-FFF2-40B4-BE49-F238E27FC236}">
                <a16:creationId xmlns:a16="http://schemas.microsoft.com/office/drawing/2014/main" id="{5A62B59B-6B07-4DF4-9A9F-B31E0DE27FA5}"/>
              </a:ext>
            </a:extLst>
          </p:cNvPr>
          <p:cNvPicPr>
            <a:picLocks noChangeAspect="1"/>
          </p:cNvPicPr>
          <p:nvPr/>
        </p:nvPicPr>
        <p:blipFill>
          <a:blip r:embed="rId2"/>
          <a:stretch>
            <a:fillRect/>
          </a:stretch>
        </p:blipFill>
        <p:spPr>
          <a:xfrm>
            <a:off x="8711270" y="1441450"/>
            <a:ext cx="2097925" cy="2115408"/>
          </a:xfrm>
          <a:prstGeom prst="rect">
            <a:avLst/>
          </a:prstGeom>
        </p:spPr>
      </p:pic>
      <p:pic>
        <p:nvPicPr>
          <p:cNvPr id="5" name="Picture 4">
            <a:extLst>
              <a:ext uri="{FF2B5EF4-FFF2-40B4-BE49-F238E27FC236}">
                <a16:creationId xmlns:a16="http://schemas.microsoft.com/office/drawing/2014/main" id="{D6576735-17CD-4459-80E5-C985281B5A57}"/>
              </a:ext>
            </a:extLst>
          </p:cNvPr>
          <p:cNvPicPr>
            <a:picLocks noChangeAspect="1"/>
          </p:cNvPicPr>
          <p:nvPr/>
        </p:nvPicPr>
        <p:blipFill>
          <a:blip r:embed="rId3"/>
          <a:stretch>
            <a:fillRect/>
          </a:stretch>
        </p:blipFill>
        <p:spPr>
          <a:xfrm>
            <a:off x="8773923" y="3706608"/>
            <a:ext cx="1952588" cy="2148760"/>
          </a:xfrm>
          <a:prstGeom prst="rect">
            <a:avLst/>
          </a:prstGeom>
        </p:spPr>
      </p:pic>
    </p:spTree>
    <p:extLst>
      <p:ext uri="{BB962C8B-B14F-4D97-AF65-F5344CB8AC3E}">
        <p14:creationId xmlns:p14="http://schemas.microsoft.com/office/powerpoint/2010/main" val="3775552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6D83-C75F-443C-9C98-732426C016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6CAF96-171D-437F-98AD-68D217D19EF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FF2DB43-3E39-4494-A1F0-4AA8DC81112C}"/>
              </a:ext>
            </a:extLst>
          </p:cNvPr>
          <p:cNvPicPr>
            <a:picLocks noChangeAspect="1"/>
          </p:cNvPicPr>
          <p:nvPr/>
        </p:nvPicPr>
        <p:blipFill>
          <a:blip r:embed="rId2"/>
          <a:stretch>
            <a:fillRect/>
          </a:stretch>
        </p:blipFill>
        <p:spPr>
          <a:xfrm>
            <a:off x="1425957" y="2000143"/>
            <a:ext cx="4466127" cy="4412958"/>
          </a:xfrm>
          <a:prstGeom prst="rect">
            <a:avLst/>
          </a:prstGeom>
        </p:spPr>
      </p:pic>
      <p:pic>
        <p:nvPicPr>
          <p:cNvPr id="6" name="Picture 5">
            <a:extLst>
              <a:ext uri="{FF2B5EF4-FFF2-40B4-BE49-F238E27FC236}">
                <a16:creationId xmlns:a16="http://schemas.microsoft.com/office/drawing/2014/main" id="{70C6E376-675E-49F3-93D9-8C098D90BC4A}"/>
              </a:ext>
            </a:extLst>
          </p:cNvPr>
          <p:cNvPicPr>
            <a:picLocks noChangeAspect="1"/>
          </p:cNvPicPr>
          <p:nvPr/>
        </p:nvPicPr>
        <p:blipFill>
          <a:blip r:embed="rId3"/>
          <a:stretch>
            <a:fillRect/>
          </a:stretch>
        </p:blipFill>
        <p:spPr>
          <a:xfrm>
            <a:off x="5952882" y="2000142"/>
            <a:ext cx="4375974" cy="4428069"/>
          </a:xfrm>
          <a:prstGeom prst="rect">
            <a:avLst/>
          </a:prstGeom>
        </p:spPr>
      </p:pic>
    </p:spTree>
    <p:extLst>
      <p:ext uri="{BB962C8B-B14F-4D97-AF65-F5344CB8AC3E}">
        <p14:creationId xmlns:p14="http://schemas.microsoft.com/office/powerpoint/2010/main" val="248920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F6DB-7285-4C97-B70C-E6691C6053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EB67BA-970D-491E-919F-4C054D68962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5BD7C95-2BAA-4127-B2ED-181C30135423}"/>
              </a:ext>
            </a:extLst>
          </p:cNvPr>
          <p:cNvPicPr>
            <a:picLocks noChangeAspect="1"/>
          </p:cNvPicPr>
          <p:nvPr/>
        </p:nvPicPr>
        <p:blipFill>
          <a:blip r:embed="rId2"/>
          <a:stretch>
            <a:fillRect/>
          </a:stretch>
        </p:blipFill>
        <p:spPr>
          <a:xfrm>
            <a:off x="336884" y="1130531"/>
            <a:ext cx="5382532" cy="5001468"/>
          </a:xfrm>
          <a:prstGeom prst="rect">
            <a:avLst/>
          </a:prstGeom>
        </p:spPr>
      </p:pic>
      <p:pic>
        <p:nvPicPr>
          <p:cNvPr id="5" name="Picture 4">
            <a:extLst>
              <a:ext uri="{FF2B5EF4-FFF2-40B4-BE49-F238E27FC236}">
                <a16:creationId xmlns:a16="http://schemas.microsoft.com/office/drawing/2014/main" id="{48CA23DB-A0A2-4EE5-BDF7-F3E4C5D0D6B9}"/>
              </a:ext>
            </a:extLst>
          </p:cNvPr>
          <p:cNvPicPr>
            <a:picLocks noChangeAspect="1"/>
          </p:cNvPicPr>
          <p:nvPr/>
        </p:nvPicPr>
        <p:blipFill>
          <a:blip r:embed="rId3"/>
          <a:stretch>
            <a:fillRect/>
          </a:stretch>
        </p:blipFill>
        <p:spPr>
          <a:xfrm>
            <a:off x="5907505" y="1130530"/>
            <a:ext cx="6035799" cy="4963097"/>
          </a:xfrm>
          <a:prstGeom prst="rect">
            <a:avLst/>
          </a:prstGeom>
        </p:spPr>
      </p:pic>
    </p:spTree>
    <p:extLst>
      <p:ext uri="{BB962C8B-B14F-4D97-AF65-F5344CB8AC3E}">
        <p14:creationId xmlns:p14="http://schemas.microsoft.com/office/powerpoint/2010/main" val="2064282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9C19-C514-44EE-AF25-FA360A2159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32F1DC-1B7E-4B48-9FF6-79036DF64F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83DA24-014B-491A-94BA-56A515C1B7DC}"/>
              </a:ext>
            </a:extLst>
          </p:cNvPr>
          <p:cNvPicPr>
            <a:picLocks noChangeAspect="1"/>
          </p:cNvPicPr>
          <p:nvPr/>
        </p:nvPicPr>
        <p:blipFill>
          <a:blip r:embed="rId3"/>
          <a:stretch>
            <a:fillRect/>
          </a:stretch>
        </p:blipFill>
        <p:spPr>
          <a:xfrm>
            <a:off x="3066558" y="321699"/>
            <a:ext cx="6058883" cy="6214602"/>
          </a:xfrm>
          <a:prstGeom prst="rect">
            <a:avLst/>
          </a:prstGeom>
        </p:spPr>
      </p:pic>
    </p:spTree>
    <p:extLst>
      <p:ext uri="{BB962C8B-B14F-4D97-AF65-F5344CB8AC3E}">
        <p14:creationId xmlns:p14="http://schemas.microsoft.com/office/powerpoint/2010/main" val="2830759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D053-9D5B-49A8-9F94-6E14B5B08218}"/>
              </a:ext>
            </a:extLst>
          </p:cNvPr>
          <p:cNvSpPr>
            <a:spLocks noGrp="1"/>
          </p:cNvSpPr>
          <p:nvPr>
            <p:ph type="title"/>
          </p:nvPr>
        </p:nvSpPr>
        <p:spPr/>
        <p:txBody>
          <a:bodyPr/>
          <a:lstStyle/>
          <a:p>
            <a:r>
              <a:rPr lang="en-US" dirty="0"/>
              <a:t>Dopamine release</a:t>
            </a:r>
          </a:p>
        </p:txBody>
      </p:sp>
      <p:sp>
        <p:nvSpPr>
          <p:cNvPr id="3" name="Content Placeholder 2">
            <a:extLst>
              <a:ext uri="{FF2B5EF4-FFF2-40B4-BE49-F238E27FC236}">
                <a16:creationId xmlns:a16="http://schemas.microsoft.com/office/drawing/2014/main" id="{D45A23BC-9E00-4CAA-9C11-B2DBB1A2AC8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2E822E-925A-4AFE-99F6-7152986F34FC}"/>
              </a:ext>
            </a:extLst>
          </p:cNvPr>
          <p:cNvPicPr>
            <a:picLocks noChangeAspect="1"/>
          </p:cNvPicPr>
          <p:nvPr/>
        </p:nvPicPr>
        <p:blipFill>
          <a:blip r:embed="rId2"/>
          <a:stretch>
            <a:fillRect/>
          </a:stretch>
        </p:blipFill>
        <p:spPr>
          <a:xfrm>
            <a:off x="232740" y="1962249"/>
            <a:ext cx="11726519" cy="4131378"/>
          </a:xfrm>
          <a:prstGeom prst="rect">
            <a:avLst/>
          </a:prstGeom>
        </p:spPr>
      </p:pic>
    </p:spTree>
    <p:extLst>
      <p:ext uri="{BB962C8B-B14F-4D97-AF65-F5344CB8AC3E}">
        <p14:creationId xmlns:p14="http://schemas.microsoft.com/office/powerpoint/2010/main" val="3219758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6866-F449-4FD0-942F-0A88E5FBD8C6}"/>
              </a:ext>
            </a:extLst>
          </p:cNvPr>
          <p:cNvSpPr>
            <a:spLocks noGrp="1"/>
          </p:cNvSpPr>
          <p:nvPr>
            <p:ph type="title"/>
          </p:nvPr>
        </p:nvSpPr>
        <p:spPr>
          <a:xfrm>
            <a:off x="4976028" y="965200"/>
            <a:ext cx="6170943" cy="4329641"/>
          </a:xfrm>
        </p:spPr>
        <p:txBody>
          <a:bodyPr vert="horz" lIns="91440" tIns="45720" rIns="91440" bIns="45720" rtlCol="0" anchor="ctr">
            <a:normAutofit/>
          </a:bodyPr>
          <a:lstStyle/>
          <a:p>
            <a:pPr algn="l"/>
            <a:r>
              <a:rPr lang="en-US" sz="5400" dirty="0"/>
              <a:t>Question 2: Can UCNPs inhibit neurons? </a:t>
            </a:r>
          </a:p>
        </p:txBody>
      </p:sp>
    </p:spTree>
    <p:extLst>
      <p:ext uri="{BB962C8B-B14F-4D97-AF65-F5344CB8AC3E}">
        <p14:creationId xmlns:p14="http://schemas.microsoft.com/office/powerpoint/2010/main" val="1015831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B3BB-8EF8-4CB9-9032-8B884145DC18}"/>
              </a:ext>
            </a:extLst>
          </p:cNvPr>
          <p:cNvSpPr>
            <a:spLocks noGrp="1"/>
          </p:cNvSpPr>
          <p:nvPr>
            <p:ph type="title"/>
          </p:nvPr>
        </p:nvSpPr>
        <p:spPr>
          <a:xfrm>
            <a:off x="685799" y="764373"/>
            <a:ext cx="3977639" cy="1600200"/>
          </a:xfrm>
        </p:spPr>
        <p:txBody>
          <a:bodyPr anchor="b">
            <a:normAutofit/>
          </a:bodyPr>
          <a:lstStyle/>
          <a:p>
            <a:pPr algn="l"/>
            <a:r>
              <a:rPr lang="en-US" dirty="0"/>
              <a:t>Inhibition via UNCPs</a:t>
            </a:r>
          </a:p>
        </p:txBody>
      </p:sp>
      <p:sp>
        <p:nvSpPr>
          <p:cNvPr id="9" name="Content Placeholder 8">
            <a:extLst>
              <a:ext uri="{FF2B5EF4-FFF2-40B4-BE49-F238E27FC236}">
                <a16:creationId xmlns:a16="http://schemas.microsoft.com/office/drawing/2014/main" id="{DA12579F-2344-4B69-9D37-ED653D0A04D0}"/>
              </a:ext>
            </a:extLst>
          </p:cNvPr>
          <p:cNvSpPr>
            <a:spLocks noGrp="1"/>
          </p:cNvSpPr>
          <p:nvPr>
            <p:ph idx="1"/>
          </p:nvPr>
        </p:nvSpPr>
        <p:spPr>
          <a:xfrm>
            <a:off x="723903" y="2892893"/>
            <a:ext cx="3977639" cy="3854112"/>
          </a:xfrm>
        </p:spPr>
        <p:txBody>
          <a:bodyPr>
            <a:normAutofit/>
          </a:bodyPr>
          <a:lstStyle/>
          <a:p>
            <a:r>
              <a:rPr lang="en-US" sz="3200" dirty="0" err="1"/>
              <a:t>Halorhodopsin</a:t>
            </a:r>
            <a:endParaRPr lang="en-US" sz="3200" dirty="0"/>
          </a:p>
          <a:p>
            <a:pPr lvl="1"/>
            <a:r>
              <a:rPr lang="en-US" sz="3200" dirty="0"/>
              <a:t>Influx of Cl</a:t>
            </a:r>
            <a:r>
              <a:rPr lang="en-US" sz="3200" baseline="30000" dirty="0"/>
              <a:t>-</a:t>
            </a:r>
          </a:p>
          <a:p>
            <a:pPr lvl="2"/>
            <a:r>
              <a:rPr lang="en-US" sz="3600" baseline="30000" dirty="0"/>
              <a:t>Hyperpolarizes Cell</a:t>
            </a:r>
          </a:p>
        </p:txBody>
      </p:sp>
      <p:pic>
        <p:nvPicPr>
          <p:cNvPr id="5" name="Content Placeholder 4" descr="A close up of a logo&#10;&#10;Description automatically generated">
            <a:extLst>
              <a:ext uri="{FF2B5EF4-FFF2-40B4-BE49-F238E27FC236}">
                <a16:creationId xmlns:a16="http://schemas.microsoft.com/office/drawing/2014/main" id="{F339FA5A-7ECD-4889-A844-C36863340070}"/>
              </a:ext>
            </a:extLst>
          </p:cNvPr>
          <p:cNvPicPr>
            <a:picLocks noChangeAspect="1"/>
          </p:cNvPicPr>
          <p:nvPr/>
        </p:nvPicPr>
        <p:blipFill rotWithShape="1">
          <a:blip r:embed="rId3"/>
          <a:srcRect l="47939" b="333"/>
          <a:stretch/>
        </p:blipFill>
        <p:spPr>
          <a:xfrm>
            <a:off x="5010802" y="746126"/>
            <a:ext cx="6457295" cy="5472558"/>
          </a:xfrm>
          <a:prstGeom prst="rect">
            <a:avLst/>
          </a:prstGeom>
        </p:spPr>
      </p:pic>
    </p:spTree>
    <p:extLst>
      <p:ext uri="{BB962C8B-B14F-4D97-AF65-F5344CB8AC3E}">
        <p14:creationId xmlns:p14="http://schemas.microsoft.com/office/powerpoint/2010/main" val="388698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9FD4-DFE6-4A02-8715-6E86337C5724}"/>
              </a:ext>
            </a:extLst>
          </p:cNvPr>
          <p:cNvSpPr>
            <a:spLocks noGrp="1"/>
          </p:cNvSpPr>
          <p:nvPr>
            <p:ph type="title"/>
          </p:nvPr>
        </p:nvSpPr>
        <p:spPr/>
        <p:txBody>
          <a:bodyPr/>
          <a:lstStyle/>
          <a:p>
            <a:r>
              <a:rPr lang="en-US" dirty="0"/>
              <a:t>Hippocampal Inhibition</a:t>
            </a:r>
            <a:br>
              <a:rPr lang="en-US" dirty="0"/>
            </a:br>
            <a:r>
              <a:rPr lang="en-US" dirty="0"/>
              <a:t>(Dentate Gyrus)</a:t>
            </a:r>
          </a:p>
        </p:txBody>
      </p:sp>
      <p:sp>
        <p:nvSpPr>
          <p:cNvPr id="3" name="Content Placeholder 2">
            <a:extLst>
              <a:ext uri="{FF2B5EF4-FFF2-40B4-BE49-F238E27FC236}">
                <a16:creationId xmlns:a16="http://schemas.microsoft.com/office/drawing/2014/main" id="{FBAD3156-A79B-4F97-9C88-1FAD818F86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4683FEA-1A3F-4119-BC73-BD69874B194C}"/>
              </a:ext>
            </a:extLst>
          </p:cNvPr>
          <p:cNvPicPr>
            <a:picLocks noChangeAspect="1"/>
          </p:cNvPicPr>
          <p:nvPr/>
        </p:nvPicPr>
        <p:blipFill>
          <a:blip r:embed="rId2"/>
          <a:stretch>
            <a:fillRect/>
          </a:stretch>
        </p:blipFill>
        <p:spPr>
          <a:xfrm>
            <a:off x="1802862" y="2038719"/>
            <a:ext cx="8326371" cy="4335805"/>
          </a:xfrm>
          <a:prstGeom prst="rect">
            <a:avLst/>
          </a:prstGeom>
        </p:spPr>
      </p:pic>
    </p:spTree>
    <p:extLst>
      <p:ext uri="{BB962C8B-B14F-4D97-AF65-F5344CB8AC3E}">
        <p14:creationId xmlns:p14="http://schemas.microsoft.com/office/powerpoint/2010/main" val="2834927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70F-6DB2-4D5B-9E0C-70AD18A4BA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3B03A4-3BD3-4628-8A55-5C04AA896E4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1332D16-052A-47A3-AC46-46EAE925CA4B}"/>
              </a:ext>
            </a:extLst>
          </p:cNvPr>
          <p:cNvPicPr>
            <a:picLocks noChangeAspect="1"/>
          </p:cNvPicPr>
          <p:nvPr/>
        </p:nvPicPr>
        <p:blipFill>
          <a:blip r:embed="rId2"/>
          <a:stretch>
            <a:fillRect/>
          </a:stretch>
        </p:blipFill>
        <p:spPr>
          <a:xfrm>
            <a:off x="3613363" y="819278"/>
            <a:ext cx="4281387" cy="5219444"/>
          </a:xfrm>
          <a:prstGeom prst="rect">
            <a:avLst/>
          </a:prstGeom>
        </p:spPr>
      </p:pic>
    </p:spTree>
    <p:extLst>
      <p:ext uri="{BB962C8B-B14F-4D97-AF65-F5344CB8AC3E}">
        <p14:creationId xmlns:p14="http://schemas.microsoft.com/office/powerpoint/2010/main" val="3539814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9DC8-1247-4F66-9DAE-6A4B35D8AFBA}"/>
              </a:ext>
            </a:extLst>
          </p:cNvPr>
          <p:cNvSpPr>
            <a:spLocks noGrp="1"/>
          </p:cNvSpPr>
          <p:nvPr>
            <p:ph type="title"/>
          </p:nvPr>
        </p:nvSpPr>
        <p:spPr>
          <a:xfrm>
            <a:off x="4976028" y="965200"/>
            <a:ext cx="6170943" cy="4329641"/>
          </a:xfrm>
        </p:spPr>
        <p:txBody>
          <a:bodyPr vert="horz" lIns="91440" tIns="45720" rIns="91440" bIns="45720" rtlCol="0" anchor="ctr">
            <a:normAutofit/>
          </a:bodyPr>
          <a:lstStyle/>
          <a:p>
            <a:pPr algn="l"/>
            <a:r>
              <a:rPr lang="en-US" sz="5000" dirty="0"/>
              <a:t>Question 3:</a:t>
            </a:r>
            <a:br>
              <a:rPr lang="en-US" sz="5000" dirty="0"/>
            </a:br>
            <a:r>
              <a:rPr lang="en-US" sz="5000" dirty="0"/>
              <a:t>Can </a:t>
            </a:r>
            <a:r>
              <a:rPr lang="en-US" sz="5000" dirty="0" err="1"/>
              <a:t>UcNPs</a:t>
            </a:r>
            <a:r>
              <a:rPr lang="en-US" sz="5000" dirty="0"/>
              <a:t> synchronize Neural activity? </a:t>
            </a:r>
          </a:p>
        </p:txBody>
      </p:sp>
    </p:spTree>
    <p:extLst>
      <p:ext uri="{BB962C8B-B14F-4D97-AF65-F5344CB8AC3E}">
        <p14:creationId xmlns:p14="http://schemas.microsoft.com/office/powerpoint/2010/main" val="2527873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491D-3485-4E5E-A0B3-125657AE1EDB}"/>
              </a:ext>
            </a:extLst>
          </p:cNvPr>
          <p:cNvSpPr>
            <a:spLocks noGrp="1"/>
          </p:cNvSpPr>
          <p:nvPr>
            <p:ph type="title"/>
          </p:nvPr>
        </p:nvSpPr>
        <p:spPr>
          <a:xfrm>
            <a:off x="1537137" y="181049"/>
            <a:ext cx="3977639" cy="1600200"/>
          </a:xfrm>
        </p:spPr>
        <p:txBody>
          <a:bodyPr anchor="b">
            <a:normAutofit/>
          </a:bodyPr>
          <a:lstStyle/>
          <a:p>
            <a:pPr algn="l"/>
            <a:r>
              <a:rPr lang="en-US" sz="3200" dirty="0"/>
              <a:t>Premise of DBS</a:t>
            </a:r>
          </a:p>
        </p:txBody>
      </p:sp>
      <p:sp>
        <p:nvSpPr>
          <p:cNvPr id="9" name="Content Placeholder 8">
            <a:extLst>
              <a:ext uri="{FF2B5EF4-FFF2-40B4-BE49-F238E27FC236}">
                <a16:creationId xmlns:a16="http://schemas.microsoft.com/office/drawing/2014/main" id="{FEDDD39D-44E6-4A7D-B12E-F43494742772}"/>
              </a:ext>
            </a:extLst>
          </p:cNvPr>
          <p:cNvSpPr>
            <a:spLocks noGrp="1"/>
          </p:cNvSpPr>
          <p:nvPr>
            <p:ph idx="1"/>
          </p:nvPr>
        </p:nvSpPr>
        <p:spPr>
          <a:xfrm>
            <a:off x="685800" y="1962288"/>
            <a:ext cx="3977639" cy="4256397"/>
          </a:xfrm>
        </p:spPr>
        <p:txBody>
          <a:bodyPr>
            <a:normAutofit/>
          </a:bodyPr>
          <a:lstStyle/>
          <a:p>
            <a:r>
              <a:rPr lang="en-US" sz="3200" dirty="0"/>
              <a:t>Blocks somatic action potentials</a:t>
            </a:r>
          </a:p>
          <a:p>
            <a:endParaRPr lang="en-US" sz="3200" dirty="0"/>
          </a:p>
          <a:p>
            <a:r>
              <a:rPr lang="en-US" sz="3200" dirty="0"/>
              <a:t>Afferent APs are stimulated</a:t>
            </a:r>
          </a:p>
          <a:p>
            <a:pPr lvl="1"/>
            <a:r>
              <a:rPr lang="en-US" sz="3000" dirty="0"/>
              <a:t>Frequency </a:t>
            </a:r>
          </a:p>
        </p:txBody>
      </p:sp>
      <p:pic>
        <p:nvPicPr>
          <p:cNvPr id="5" name="Content Placeholder 4" descr="A close up of a map&#10;&#10;Description automatically generated">
            <a:extLst>
              <a:ext uri="{FF2B5EF4-FFF2-40B4-BE49-F238E27FC236}">
                <a16:creationId xmlns:a16="http://schemas.microsoft.com/office/drawing/2014/main" id="{34BD1CB0-1D5A-4B0E-9F74-0399135C80F0}"/>
              </a:ext>
            </a:extLst>
          </p:cNvPr>
          <p:cNvPicPr>
            <a:picLocks noChangeAspect="1"/>
          </p:cNvPicPr>
          <p:nvPr/>
        </p:nvPicPr>
        <p:blipFill rotWithShape="1">
          <a:blip r:embed="rId2"/>
          <a:srcRect r="21411" b="2"/>
          <a:stretch/>
        </p:blipFill>
        <p:spPr>
          <a:xfrm>
            <a:off x="5304147" y="10"/>
            <a:ext cx="6887853" cy="6857990"/>
          </a:xfrm>
          <a:prstGeom prst="rect">
            <a:avLst/>
          </a:prstGeom>
        </p:spPr>
      </p:pic>
    </p:spTree>
    <p:extLst>
      <p:ext uri="{BB962C8B-B14F-4D97-AF65-F5344CB8AC3E}">
        <p14:creationId xmlns:p14="http://schemas.microsoft.com/office/powerpoint/2010/main" val="1739046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FCC89E-1C1D-4A91-8E63-9E69173878D4}"/>
              </a:ext>
            </a:extLst>
          </p:cNvPr>
          <p:cNvSpPr>
            <a:spLocks noGrp="1"/>
          </p:cNvSpPr>
          <p:nvPr>
            <p:ph idx="1"/>
          </p:nvPr>
        </p:nvSpPr>
        <p:spPr>
          <a:xfrm>
            <a:off x="685800" y="2364573"/>
            <a:ext cx="3977639" cy="3854112"/>
          </a:xfrm>
        </p:spPr>
        <p:txBody>
          <a:bodyPr>
            <a:normAutofit/>
          </a:bodyPr>
          <a:lstStyle/>
          <a:p>
            <a:r>
              <a:rPr lang="en-US" sz="2800" dirty="0"/>
              <a:t>Medial Septum modulates hippocampus</a:t>
            </a:r>
          </a:p>
          <a:p>
            <a:pPr marL="0" indent="0">
              <a:buNone/>
            </a:pPr>
            <a:endParaRPr lang="en-US" sz="2800" dirty="0"/>
          </a:p>
          <a:p>
            <a:r>
              <a:rPr lang="en-US" sz="2800" dirty="0"/>
              <a:t>Theta waves/oscillations</a:t>
            </a:r>
          </a:p>
        </p:txBody>
      </p:sp>
      <p:pic>
        <p:nvPicPr>
          <p:cNvPr id="4" name="Picture 3">
            <a:extLst>
              <a:ext uri="{FF2B5EF4-FFF2-40B4-BE49-F238E27FC236}">
                <a16:creationId xmlns:a16="http://schemas.microsoft.com/office/drawing/2014/main" id="{C42422FC-EA0E-4C5A-9AA9-B9F761A50856}"/>
              </a:ext>
            </a:extLst>
          </p:cNvPr>
          <p:cNvPicPr>
            <a:picLocks noChangeAspect="1"/>
          </p:cNvPicPr>
          <p:nvPr/>
        </p:nvPicPr>
        <p:blipFill>
          <a:blip r:embed="rId2"/>
          <a:stretch>
            <a:fillRect/>
          </a:stretch>
        </p:blipFill>
        <p:spPr>
          <a:xfrm>
            <a:off x="5389159" y="746126"/>
            <a:ext cx="5700581" cy="5472558"/>
          </a:xfrm>
          <a:prstGeom prst="rect">
            <a:avLst/>
          </a:prstGeom>
        </p:spPr>
      </p:pic>
    </p:spTree>
    <p:extLst>
      <p:ext uri="{BB962C8B-B14F-4D97-AF65-F5344CB8AC3E}">
        <p14:creationId xmlns:p14="http://schemas.microsoft.com/office/powerpoint/2010/main" val="203585432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E3A4-0F10-434B-9DF8-AD425AAC62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935996-FF39-44B0-822D-D48F3673F4B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1028BA2-88D2-440A-A7E5-272E22201180}"/>
              </a:ext>
            </a:extLst>
          </p:cNvPr>
          <p:cNvPicPr>
            <a:picLocks noChangeAspect="1"/>
          </p:cNvPicPr>
          <p:nvPr/>
        </p:nvPicPr>
        <p:blipFill>
          <a:blip r:embed="rId2"/>
          <a:stretch>
            <a:fillRect/>
          </a:stretch>
        </p:blipFill>
        <p:spPr>
          <a:xfrm>
            <a:off x="2627880" y="0"/>
            <a:ext cx="6619150" cy="6858000"/>
          </a:xfrm>
          <a:prstGeom prst="rect">
            <a:avLst/>
          </a:prstGeom>
        </p:spPr>
      </p:pic>
    </p:spTree>
    <p:extLst>
      <p:ext uri="{BB962C8B-B14F-4D97-AF65-F5344CB8AC3E}">
        <p14:creationId xmlns:p14="http://schemas.microsoft.com/office/powerpoint/2010/main" val="3425250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9DC8-1247-4F66-9DAE-6A4B35D8AFBA}"/>
              </a:ext>
            </a:extLst>
          </p:cNvPr>
          <p:cNvSpPr>
            <a:spLocks noGrp="1"/>
          </p:cNvSpPr>
          <p:nvPr>
            <p:ph type="title"/>
          </p:nvPr>
        </p:nvSpPr>
        <p:spPr>
          <a:xfrm>
            <a:off x="4976028" y="965200"/>
            <a:ext cx="6170943" cy="4329641"/>
          </a:xfrm>
        </p:spPr>
        <p:txBody>
          <a:bodyPr vert="horz" lIns="91440" tIns="45720" rIns="91440" bIns="45720" rtlCol="0" anchor="ctr">
            <a:normAutofit/>
          </a:bodyPr>
          <a:lstStyle/>
          <a:p>
            <a:pPr algn="l"/>
            <a:r>
              <a:rPr lang="en-US" sz="5000" dirty="0"/>
              <a:t>Question 4:</a:t>
            </a:r>
            <a:br>
              <a:rPr lang="en-US" sz="5000" dirty="0"/>
            </a:br>
            <a:r>
              <a:rPr lang="en-US" sz="5000" dirty="0"/>
              <a:t>Can </a:t>
            </a:r>
            <a:r>
              <a:rPr lang="en-US" sz="5000" dirty="0" err="1"/>
              <a:t>UcNPs</a:t>
            </a:r>
            <a:r>
              <a:rPr lang="en-US" sz="5000" dirty="0"/>
              <a:t> alter an awake animal’s behavior?</a:t>
            </a:r>
          </a:p>
        </p:txBody>
      </p:sp>
    </p:spTree>
    <p:extLst>
      <p:ext uri="{BB962C8B-B14F-4D97-AF65-F5344CB8AC3E}">
        <p14:creationId xmlns:p14="http://schemas.microsoft.com/office/powerpoint/2010/main" val="3258683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0358-66C2-4CEC-8423-13357BEC677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F5BC1D6-A4C5-49EA-8BBD-0472F90BB127}"/>
              </a:ext>
            </a:extLst>
          </p:cNvPr>
          <p:cNvSpPr>
            <a:spLocks noGrp="1"/>
          </p:cNvSpPr>
          <p:nvPr>
            <p:ph idx="1"/>
          </p:nvPr>
        </p:nvSpPr>
        <p:spPr/>
        <p:txBody>
          <a:bodyPr>
            <a:normAutofit/>
          </a:bodyPr>
          <a:lstStyle/>
          <a:p>
            <a:r>
              <a:rPr lang="en-US" sz="3200" dirty="0"/>
              <a:t>Hippocampal Granule Cells </a:t>
            </a:r>
          </a:p>
          <a:p>
            <a:pPr lvl="1"/>
            <a:r>
              <a:rPr lang="en-US" sz="3000" dirty="0"/>
              <a:t>Memory</a:t>
            </a:r>
          </a:p>
        </p:txBody>
      </p:sp>
      <p:pic>
        <p:nvPicPr>
          <p:cNvPr id="5" name="Picture 4">
            <a:extLst>
              <a:ext uri="{FF2B5EF4-FFF2-40B4-BE49-F238E27FC236}">
                <a16:creationId xmlns:a16="http://schemas.microsoft.com/office/drawing/2014/main" id="{AD339893-A417-475D-B854-97DE599EE125}"/>
              </a:ext>
            </a:extLst>
          </p:cNvPr>
          <p:cNvPicPr>
            <a:picLocks noChangeAspect="1"/>
          </p:cNvPicPr>
          <p:nvPr/>
        </p:nvPicPr>
        <p:blipFill>
          <a:blip r:embed="rId2"/>
          <a:stretch>
            <a:fillRect/>
          </a:stretch>
        </p:blipFill>
        <p:spPr>
          <a:xfrm>
            <a:off x="3637481" y="3554682"/>
            <a:ext cx="6824156" cy="2363674"/>
          </a:xfrm>
          <a:prstGeom prst="rect">
            <a:avLst/>
          </a:prstGeom>
        </p:spPr>
      </p:pic>
    </p:spTree>
    <p:extLst>
      <p:ext uri="{BB962C8B-B14F-4D97-AF65-F5344CB8AC3E}">
        <p14:creationId xmlns:p14="http://schemas.microsoft.com/office/powerpoint/2010/main" val="613222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A4F4-8C32-4967-883B-F144C2ADC7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5D3D69-50F1-46A2-BC87-937DC2312D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D31D227-DE00-4558-B9C2-263861DC5C45}"/>
              </a:ext>
            </a:extLst>
          </p:cNvPr>
          <p:cNvPicPr>
            <a:picLocks noChangeAspect="1"/>
          </p:cNvPicPr>
          <p:nvPr/>
        </p:nvPicPr>
        <p:blipFill>
          <a:blip r:embed="rId2"/>
          <a:stretch>
            <a:fillRect/>
          </a:stretch>
        </p:blipFill>
        <p:spPr>
          <a:xfrm>
            <a:off x="1339958" y="2110791"/>
            <a:ext cx="10166242" cy="3574582"/>
          </a:xfrm>
          <a:prstGeom prst="rect">
            <a:avLst/>
          </a:prstGeom>
        </p:spPr>
      </p:pic>
    </p:spTree>
    <p:extLst>
      <p:ext uri="{BB962C8B-B14F-4D97-AF65-F5344CB8AC3E}">
        <p14:creationId xmlns:p14="http://schemas.microsoft.com/office/powerpoint/2010/main" val="3796093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EE07-6208-4113-AFDA-1E3AAC466C41}"/>
              </a:ext>
            </a:extLst>
          </p:cNvPr>
          <p:cNvSpPr>
            <a:spLocks noGrp="1"/>
          </p:cNvSpPr>
          <p:nvPr>
            <p:ph type="title"/>
          </p:nvPr>
        </p:nvSpPr>
        <p:spPr>
          <a:xfrm>
            <a:off x="685799" y="764373"/>
            <a:ext cx="3977639" cy="1600200"/>
          </a:xfrm>
        </p:spPr>
        <p:txBody>
          <a:bodyPr anchor="b">
            <a:normAutofit/>
          </a:bodyPr>
          <a:lstStyle/>
          <a:p>
            <a:pPr algn="l"/>
            <a:r>
              <a:rPr lang="en-US" sz="3200"/>
              <a:t>Fear conditioning mice </a:t>
            </a:r>
          </a:p>
        </p:txBody>
      </p:sp>
      <p:sp>
        <p:nvSpPr>
          <p:cNvPr id="11" name="Content Placeholder 8">
            <a:extLst>
              <a:ext uri="{FF2B5EF4-FFF2-40B4-BE49-F238E27FC236}">
                <a16:creationId xmlns:a16="http://schemas.microsoft.com/office/drawing/2014/main" id="{5418298D-3C44-4C73-8004-BF14A59F8A91}"/>
              </a:ext>
            </a:extLst>
          </p:cNvPr>
          <p:cNvSpPr>
            <a:spLocks noGrp="1"/>
          </p:cNvSpPr>
          <p:nvPr>
            <p:ph idx="1"/>
          </p:nvPr>
        </p:nvSpPr>
        <p:spPr>
          <a:xfrm>
            <a:off x="685800" y="2364573"/>
            <a:ext cx="3977639" cy="3854112"/>
          </a:xfrm>
        </p:spPr>
        <p:txBody>
          <a:bodyPr>
            <a:normAutofit/>
          </a:bodyPr>
          <a:lstStyle/>
          <a:p>
            <a:r>
              <a:rPr lang="en-US" sz="3200" dirty="0"/>
              <a:t>Measured baseline freezing</a:t>
            </a:r>
          </a:p>
          <a:p>
            <a:endParaRPr lang="en-US" sz="3200" dirty="0"/>
          </a:p>
          <a:p>
            <a:r>
              <a:rPr lang="en-US" sz="3200" dirty="0"/>
              <a:t>Measured conditioned freezing</a:t>
            </a:r>
          </a:p>
        </p:txBody>
      </p:sp>
      <p:pic>
        <p:nvPicPr>
          <p:cNvPr id="5" name="Content Placeholder 4" descr="A picture containing text&#10;&#10;Description automatically generated">
            <a:extLst>
              <a:ext uri="{FF2B5EF4-FFF2-40B4-BE49-F238E27FC236}">
                <a16:creationId xmlns:a16="http://schemas.microsoft.com/office/drawing/2014/main" id="{8651EBE1-D8B9-43AB-8AF9-6F4065F7A571}"/>
              </a:ext>
            </a:extLst>
          </p:cNvPr>
          <p:cNvPicPr>
            <a:picLocks noChangeAspect="1"/>
          </p:cNvPicPr>
          <p:nvPr/>
        </p:nvPicPr>
        <p:blipFill rotWithShape="1">
          <a:blip r:embed="rId3"/>
          <a:srcRect l="4414" r="66682"/>
          <a:stretch/>
        </p:blipFill>
        <p:spPr>
          <a:xfrm>
            <a:off x="7387584" y="423825"/>
            <a:ext cx="2326762" cy="2958374"/>
          </a:xfrm>
          <a:prstGeom prst="rect">
            <a:avLst/>
          </a:prstGeom>
        </p:spPr>
      </p:pic>
      <p:pic>
        <p:nvPicPr>
          <p:cNvPr id="10" name="Content Placeholder 4" descr="A picture containing text&#10;&#10;Description automatically generated">
            <a:extLst>
              <a:ext uri="{FF2B5EF4-FFF2-40B4-BE49-F238E27FC236}">
                <a16:creationId xmlns:a16="http://schemas.microsoft.com/office/drawing/2014/main" id="{F6FBE2BF-A435-4C78-BA26-A5E76FDCDFF1}"/>
              </a:ext>
            </a:extLst>
          </p:cNvPr>
          <p:cNvPicPr>
            <a:picLocks noChangeAspect="1"/>
          </p:cNvPicPr>
          <p:nvPr/>
        </p:nvPicPr>
        <p:blipFill rotWithShape="1">
          <a:blip r:embed="rId3"/>
          <a:srcRect l="4414" r="66682"/>
          <a:stretch/>
        </p:blipFill>
        <p:spPr>
          <a:xfrm>
            <a:off x="7321826" y="3418547"/>
            <a:ext cx="2458278" cy="3125591"/>
          </a:xfrm>
          <a:prstGeom prst="rect">
            <a:avLst/>
          </a:prstGeom>
        </p:spPr>
      </p:pic>
      <p:sp>
        <p:nvSpPr>
          <p:cNvPr id="7" name="Smiley Face 6">
            <a:extLst>
              <a:ext uri="{FF2B5EF4-FFF2-40B4-BE49-F238E27FC236}">
                <a16:creationId xmlns:a16="http://schemas.microsoft.com/office/drawing/2014/main" id="{0A408494-A73A-496B-971E-2C98B1236618}"/>
              </a:ext>
            </a:extLst>
          </p:cNvPr>
          <p:cNvSpPr/>
          <p:nvPr/>
        </p:nvSpPr>
        <p:spPr>
          <a:xfrm>
            <a:off x="9002425" y="4291629"/>
            <a:ext cx="425003" cy="29328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6A377B-248F-49CE-AD33-2F8EEC2AC497}"/>
              </a:ext>
            </a:extLst>
          </p:cNvPr>
          <p:cNvSpPr/>
          <p:nvPr/>
        </p:nvSpPr>
        <p:spPr>
          <a:xfrm>
            <a:off x="7677302" y="1268720"/>
            <a:ext cx="605307" cy="486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138C4-EDB1-4E81-9F66-B95B144E50FB}"/>
              </a:ext>
            </a:extLst>
          </p:cNvPr>
          <p:cNvSpPr/>
          <p:nvPr/>
        </p:nvSpPr>
        <p:spPr>
          <a:xfrm>
            <a:off x="7822411" y="2181313"/>
            <a:ext cx="605307" cy="5154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CCF4C6-C5F9-49C9-9240-D8016A802B58}"/>
              </a:ext>
            </a:extLst>
          </p:cNvPr>
          <p:cNvSpPr/>
          <p:nvPr/>
        </p:nvSpPr>
        <p:spPr>
          <a:xfrm>
            <a:off x="8427718" y="2556690"/>
            <a:ext cx="605307" cy="1400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EB9D12-3E8B-466E-8901-6D436B078FB0}"/>
              </a:ext>
            </a:extLst>
          </p:cNvPr>
          <p:cNvSpPr/>
          <p:nvPr/>
        </p:nvSpPr>
        <p:spPr>
          <a:xfrm>
            <a:off x="8132355" y="532035"/>
            <a:ext cx="998393" cy="486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8486EF-BAB3-441B-9B75-99AC7E17F4F4}"/>
              </a:ext>
            </a:extLst>
          </p:cNvPr>
          <p:cNvSpPr txBox="1"/>
          <p:nvPr/>
        </p:nvSpPr>
        <p:spPr>
          <a:xfrm>
            <a:off x="7577751" y="483744"/>
            <a:ext cx="2107599" cy="646331"/>
          </a:xfrm>
          <a:prstGeom prst="rect">
            <a:avLst/>
          </a:prstGeom>
          <a:noFill/>
        </p:spPr>
        <p:txBody>
          <a:bodyPr wrap="square" rtlCol="0">
            <a:spAutoFit/>
          </a:bodyPr>
          <a:lstStyle/>
          <a:p>
            <a:pPr algn="ctr"/>
            <a:r>
              <a:rPr lang="en-US" dirty="0">
                <a:solidFill>
                  <a:schemeClr val="bg1">
                    <a:lumMod val="95000"/>
                    <a:lumOff val="5000"/>
                  </a:schemeClr>
                </a:solidFill>
              </a:rPr>
              <a:t>Basal Fear Response </a:t>
            </a:r>
            <a:endParaRPr lang="en-US" dirty="0"/>
          </a:p>
        </p:txBody>
      </p:sp>
      <p:sp>
        <p:nvSpPr>
          <p:cNvPr id="20" name="Rectangle 19">
            <a:extLst>
              <a:ext uri="{FF2B5EF4-FFF2-40B4-BE49-F238E27FC236}">
                <a16:creationId xmlns:a16="http://schemas.microsoft.com/office/drawing/2014/main" id="{A79B7744-B329-4042-9A34-E696FEB040F4}"/>
              </a:ext>
            </a:extLst>
          </p:cNvPr>
          <p:cNvSpPr/>
          <p:nvPr/>
        </p:nvSpPr>
        <p:spPr>
          <a:xfrm>
            <a:off x="10307684" y="1537405"/>
            <a:ext cx="69762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21" name="Rectangle 20">
            <a:extLst>
              <a:ext uri="{FF2B5EF4-FFF2-40B4-BE49-F238E27FC236}">
                <a16:creationId xmlns:a16="http://schemas.microsoft.com/office/drawing/2014/main" id="{076DD8D7-3CBF-4C77-9F4E-2B0AB7FA077E}"/>
              </a:ext>
            </a:extLst>
          </p:cNvPr>
          <p:cNvSpPr/>
          <p:nvPr/>
        </p:nvSpPr>
        <p:spPr>
          <a:xfrm>
            <a:off x="10362987" y="4438271"/>
            <a:ext cx="587020"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403011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F561-642E-46BC-B760-CB5C2DC353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04F1CB-1ED7-4E28-BD72-A61E180581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EE68738-F09F-42BF-A620-FA85115A9522}"/>
              </a:ext>
            </a:extLst>
          </p:cNvPr>
          <p:cNvPicPr>
            <a:picLocks noChangeAspect="1"/>
          </p:cNvPicPr>
          <p:nvPr/>
        </p:nvPicPr>
        <p:blipFill>
          <a:blip r:embed="rId2"/>
          <a:stretch>
            <a:fillRect/>
          </a:stretch>
        </p:blipFill>
        <p:spPr>
          <a:xfrm>
            <a:off x="1289649" y="277014"/>
            <a:ext cx="9073551" cy="3219922"/>
          </a:xfrm>
          <a:prstGeom prst="rect">
            <a:avLst/>
          </a:prstGeom>
        </p:spPr>
      </p:pic>
      <p:pic>
        <p:nvPicPr>
          <p:cNvPr id="5" name="Picture 4">
            <a:extLst>
              <a:ext uri="{FF2B5EF4-FFF2-40B4-BE49-F238E27FC236}">
                <a16:creationId xmlns:a16="http://schemas.microsoft.com/office/drawing/2014/main" id="{73AEDE46-4D01-432F-BE57-C04894B37050}"/>
              </a:ext>
            </a:extLst>
          </p:cNvPr>
          <p:cNvPicPr>
            <a:picLocks noChangeAspect="1"/>
          </p:cNvPicPr>
          <p:nvPr/>
        </p:nvPicPr>
        <p:blipFill>
          <a:blip r:embed="rId3"/>
          <a:stretch>
            <a:fillRect/>
          </a:stretch>
        </p:blipFill>
        <p:spPr>
          <a:xfrm>
            <a:off x="4783141" y="3542943"/>
            <a:ext cx="2992134" cy="2858908"/>
          </a:xfrm>
          <a:prstGeom prst="rect">
            <a:avLst/>
          </a:prstGeom>
        </p:spPr>
      </p:pic>
    </p:spTree>
    <p:extLst>
      <p:ext uri="{BB962C8B-B14F-4D97-AF65-F5344CB8AC3E}">
        <p14:creationId xmlns:p14="http://schemas.microsoft.com/office/powerpoint/2010/main" val="3173811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725F-644F-4A63-8E8A-E60207627A2C}"/>
              </a:ext>
            </a:extLst>
          </p:cNvPr>
          <p:cNvSpPr>
            <a:spLocks noGrp="1"/>
          </p:cNvSpPr>
          <p:nvPr>
            <p:ph type="title"/>
          </p:nvPr>
        </p:nvSpPr>
        <p:spPr/>
        <p:txBody>
          <a:bodyPr/>
          <a:lstStyle/>
          <a:p>
            <a:r>
              <a:rPr lang="en-US" dirty="0"/>
              <a:t>Chen – Takeaways</a:t>
            </a:r>
          </a:p>
        </p:txBody>
      </p:sp>
      <p:sp>
        <p:nvSpPr>
          <p:cNvPr id="3" name="Content Placeholder 2">
            <a:extLst>
              <a:ext uri="{FF2B5EF4-FFF2-40B4-BE49-F238E27FC236}">
                <a16:creationId xmlns:a16="http://schemas.microsoft.com/office/drawing/2014/main" id="{3C976B74-F82D-48BD-8B2B-9A51F91D5ABB}"/>
              </a:ext>
            </a:extLst>
          </p:cNvPr>
          <p:cNvSpPr>
            <a:spLocks noGrp="1"/>
          </p:cNvSpPr>
          <p:nvPr>
            <p:ph idx="1"/>
          </p:nvPr>
        </p:nvSpPr>
        <p:spPr/>
        <p:txBody>
          <a:bodyPr>
            <a:normAutofit/>
          </a:bodyPr>
          <a:lstStyle/>
          <a:p>
            <a:r>
              <a:rPr lang="en-US" sz="2800" dirty="0"/>
              <a:t>UCNPs can inhibit as well as stimulate APs in neurons</a:t>
            </a:r>
          </a:p>
          <a:p>
            <a:r>
              <a:rPr lang="en-US" sz="2800" dirty="0"/>
              <a:t>UCNPs can be targeted to certain areas of the brain</a:t>
            </a:r>
          </a:p>
          <a:p>
            <a:r>
              <a:rPr lang="en-US" sz="3000" dirty="0"/>
              <a:t>UCNPs can modulate behavior in an awake animal</a:t>
            </a:r>
          </a:p>
          <a:p>
            <a:r>
              <a:rPr lang="en-US" sz="3000" dirty="0"/>
              <a:t>UCNPs are nontoxic, but remain for (relatively) long-term use</a:t>
            </a:r>
          </a:p>
          <a:p>
            <a:endParaRPr lang="en-US" sz="3000" dirty="0"/>
          </a:p>
        </p:txBody>
      </p:sp>
    </p:spTree>
    <p:extLst>
      <p:ext uri="{BB962C8B-B14F-4D97-AF65-F5344CB8AC3E}">
        <p14:creationId xmlns:p14="http://schemas.microsoft.com/office/powerpoint/2010/main" val="191038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740E-E935-4A8D-B0F7-148369554392}"/>
              </a:ext>
            </a:extLst>
          </p:cNvPr>
          <p:cNvSpPr>
            <a:spLocks noGrp="1"/>
          </p:cNvSpPr>
          <p:nvPr>
            <p:ph type="title"/>
          </p:nvPr>
        </p:nvSpPr>
        <p:spPr>
          <a:xfrm>
            <a:off x="792483" y="821265"/>
            <a:ext cx="6098705" cy="5222117"/>
          </a:xfrm>
        </p:spPr>
        <p:txBody>
          <a:bodyPr vert="horz" lIns="91440" tIns="45720" rIns="91440" bIns="45720" rtlCol="0" anchor="ctr">
            <a:normAutofit/>
          </a:bodyPr>
          <a:lstStyle/>
          <a:p>
            <a:r>
              <a:rPr lang="en-US" sz="5400" dirty="0" err="1"/>
              <a:t>Schmukermair</a:t>
            </a:r>
            <a:endParaRPr lang="en-US" sz="5400" dirty="0"/>
          </a:p>
        </p:txBody>
      </p:sp>
      <p:sp>
        <p:nvSpPr>
          <p:cNvPr id="3" name="Content Placeholder 2">
            <a:extLst>
              <a:ext uri="{FF2B5EF4-FFF2-40B4-BE49-F238E27FC236}">
                <a16:creationId xmlns:a16="http://schemas.microsoft.com/office/drawing/2014/main" id="{19731F62-31AE-4EDD-992C-6A8BFC63F535}"/>
              </a:ext>
            </a:extLst>
          </p:cNvPr>
          <p:cNvSpPr>
            <a:spLocks noGrp="1"/>
          </p:cNvSpPr>
          <p:nvPr>
            <p:ph idx="1"/>
          </p:nvPr>
        </p:nvSpPr>
        <p:spPr>
          <a:xfrm>
            <a:off x="7903028" y="821265"/>
            <a:ext cx="3265713" cy="5222117"/>
          </a:xfrm>
        </p:spPr>
        <p:txBody>
          <a:bodyPr vert="horz" lIns="91440" tIns="45720" rIns="91440" bIns="45720" rtlCol="0" anchor="ctr">
            <a:normAutofit/>
          </a:bodyPr>
          <a:lstStyle/>
          <a:p>
            <a:pPr marL="0" indent="0">
              <a:buNone/>
            </a:pPr>
            <a:r>
              <a:rPr lang="en-US" sz="3200" dirty="0"/>
              <a:t>Using DBS for high anxiety and depression-like behavior</a:t>
            </a:r>
          </a:p>
        </p:txBody>
      </p:sp>
    </p:spTree>
    <p:extLst>
      <p:ext uri="{BB962C8B-B14F-4D97-AF65-F5344CB8AC3E}">
        <p14:creationId xmlns:p14="http://schemas.microsoft.com/office/powerpoint/2010/main" val="2721345206"/>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A8FE-4531-4042-B445-469B8AE3009B}"/>
              </a:ext>
            </a:extLst>
          </p:cNvPr>
          <p:cNvSpPr>
            <a:spLocks noGrp="1"/>
          </p:cNvSpPr>
          <p:nvPr>
            <p:ph type="title"/>
          </p:nvPr>
        </p:nvSpPr>
        <p:spPr/>
        <p:txBody>
          <a:bodyPr>
            <a:normAutofit/>
          </a:bodyPr>
          <a:lstStyle/>
          <a:p>
            <a:r>
              <a:rPr lang="en-US" dirty="0">
                <a:solidFill>
                  <a:schemeClr val="tx1">
                    <a:lumMod val="95000"/>
                    <a:lumOff val="5000"/>
                  </a:schemeClr>
                </a:solidFill>
              </a:rPr>
              <a:t>HAB/Nab Mice</a:t>
            </a:r>
          </a:p>
        </p:txBody>
      </p:sp>
      <p:graphicFrame>
        <p:nvGraphicFramePr>
          <p:cNvPr id="6" name="Content Placeholder 2">
            <a:extLst>
              <a:ext uri="{FF2B5EF4-FFF2-40B4-BE49-F238E27FC236}">
                <a16:creationId xmlns:a16="http://schemas.microsoft.com/office/drawing/2014/main" id="{E9672977-B5D0-4600-AAF9-145EC4634259}"/>
              </a:ext>
            </a:extLst>
          </p:cNvPr>
          <p:cNvGraphicFramePr>
            <a:graphicFrameLocks noGrp="1"/>
          </p:cNvGraphicFramePr>
          <p:nvPr>
            <p:ph idx="1"/>
            <p:extLst>
              <p:ext uri="{D42A27DB-BD31-4B8C-83A1-F6EECF244321}">
                <p14:modId xmlns:p14="http://schemas.microsoft.com/office/powerpoint/2010/main" val="1054169467"/>
              </p:ext>
            </p:extLst>
          </p:nvPr>
        </p:nvGraphicFramePr>
        <p:xfrm>
          <a:off x="685800" y="2878138"/>
          <a:ext cx="10820400" cy="3340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115580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491D-3485-4E5E-A0B3-125657AE1EDB}"/>
              </a:ext>
            </a:extLst>
          </p:cNvPr>
          <p:cNvSpPr>
            <a:spLocks noGrp="1"/>
          </p:cNvSpPr>
          <p:nvPr>
            <p:ph type="title"/>
          </p:nvPr>
        </p:nvSpPr>
        <p:spPr>
          <a:xfrm>
            <a:off x="1537137" y="181049"/>
            <a:ext cx="3977639" cy="1600200"/>
          </a:xfrm>
        </p:spPr>
        <p:txBody>
          <a:bodyPr anchor="b">
            <a:normAutofit/>
          </a:bodyPr>
          <a:lstStyle/>
          <a:p>
            <a:pPr algn="l"/>
            <a:r>
              <a:rPr lang="en-US" sz="3200" dirty="0"/>
              <a:t>Premise of DBS</a:t>
            </a:r>
          </a:p>
        </p:txBody>
      </p:sp>
      <p:sp>
        <p:nvSpPr>
          <p:cNvPr id="9" name="Content Placeholder 8">
            <a:extLst>
              <a:ext uri="{FF2B5EF4-FFF2-40B4-BE49-F238E27FC236}">
                <a16:creationId xmlns:a16="http://schemas.microsoft.com/office/drawing/2014/main" id="{FEDDD39D-44E6-4A7D-B12E-F43494742772}"/>
              </a:ext>
            </a:extLst>
          </p:cNvPr>
          <p:cNvSpPr>
            <a:spLocks noGrp="1"/>
          </p:cNvSpPr>
          <p:nvPr>
            <p:ph idx="1"/>
          </p:nvPr>
        </p:nvSpPr>
        <p:spPr>
          <a:xfrm>
            <a:off x="685800" y="1962288"/>
            <a:ext cx="3977639" cy="4256397"/>
          </a:xfrm>
        </p:spPr>
        <p:txBody>
          <a:bodyPr>
            <a:normAutofit/>
          </a:bodyPr>
          <a:lstStyle/>
          <a:p>
            <a:r>
              <a:rPr lang="en-US" sz="3000" dirty="0"/>
              <a:t>Higher, varying frequencies most efficacious</a:t>
            </a:r>
          </a:p>
          <a:p>
            <a:endParaRPr lang="en-US" sz="3000" dirty="0"/>
          </a:p>
          <a:p>
            <a:pPr marL="0" indent="0">
              <a:buNone/>
            </a:pPr>
            <a:endParaRPr lang="en-US" sz="3000" dirty="0"/>
          </a:p>
          <a:p>
            <a:r>
              <a:rPr lang="en-US" sz="3000" dirty="0"/>
              <a:t>(</a:t>
            </a:r>
            <a:r>
              <a:rPr lang="en-US" sz="3000" dirty="0">
                <a:hlinkClick r:id="rId2"/>
              </a:rPr>
              <a:t>Zhang</a:t>
            </a:r>
            <a:r>
              <a:rPr lang="en-US" sz="3000" dirty="0"/>
              <a:t> et al., 2019)</a:t>
            </a:r>
          </a:p>
          <a:p>
            <a:endParaRPr lang="en-US" sz="3000" dirty="0"/>
          </a:p>
          <a:p>
            <a:endParaRPr lang="en-US" sz="3000" dirty="0"/>
          </a:p>
        </p:txBody>
      </p:sp>
      <p:pic>
        <p:nvPicPr>
          <p:cNvPr id="5" name="Content Placeholder 4" descr="A close up of a map&#10;&#10;Description automatically generated">
            <a:extLst>
              <a:ext uri="{FF2B5EF4-FFF2-40B4-BE49-F238E27FC236}">
                <a16:creationId xmlns:a16="http://schemas.microsoft.com/office/drawing/2014/main" id="{34BD1CB0-1D5A-4B0E-9F74-0399135C80F0}"/>
              </a:ext>
            </a:extLst>
          </p:cNvPr>
          <p:cNvPicPr>
            <a:picLocks noChangeAspect="1"/>
          </p:cNvPicPr>
          <p:nvPr/>
        </p:nvPicPr>
        <p:blipFill rotWithShape="1">
          <a:blip r:embed="rId3"/>
          <a:srcRect r="21411" b="2"/>
          <a:stretch/>
        </p:blipFill>
        <p:spPr>
          <a:xfrm>
            <a:off x="5304147" y="10"/>
            <a:ext cx="6887853" cy="6857990"/>
          </a:xfrm>
          <a:prstGeom prst="rect">
            <a:avLst/>
          </a:prstGeom>
        </p:spPr>
      </p:pic>
    </p:spTree>
    <p:extLst>
      <p:ext uri="{BB962C8B-B14F-4D97-AF65-F5344CB8AC3E}">
        <p14:creationId xmlns:p14="http://schemas.microsoft.com/office/powerpoint/2010/main" val="1717334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565DEE4B-DD8F-4D07-AF4F-4BA9944493B4}"/>
              </a:ext>
            </a:extLst>
          </p:cNvPr>
          <p:cNvPicPr>
            <a:picLocks noChangeAspect="1"/>
          </p:cNvPicPr>
          <p:nvPr/>
        </p:nvPicPr>
        <p:blipFill>
          <a:blip r:embed="rId2"/>
          <a:stretch>
            <a:fillRect/>
          </a:stretch>
        </p:blipFill>
        <p:spPr>
          <a:xfrm>
            <a:off x="3106623" y="0"/>
            <a:ext cx="5978754" cy="6858000"/>
          </a:xfrm>
          <a:prstGeom prst="rect">
            <a:avLst/>
          </a:prstGeom>
        </p:spPr>
      </p:pic>
    </p:spTree>
    <p:extLst>
      <p:ext uri="{BB962C8B-B14F-4D97-AF65-F5344CB8AC3E}">
        <p14:creationId xmlns:p14="http://schemas.microsoft.com/office/powerpoint/2010/main" val="1626356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9738-93E3-446C-8A13-DCAAE0A97902}"/>
              </a:ext>
            </a:extLst>
          </p:cNvPr>
          <p:cNvSpPr>
            <a:spLocks noGrp="1"/>
          </p:cNvSpPr>
          <p:nvPr>
            <p:ph type="title"/>
          </p:nvPr>
        </p:nvSpPr>
        <p:spPr/>
        <p:txBody>
          <a:bodyPr>
            <a:normAutofit/>
          </a:bodyPr>
          <a:lstStyle/>
          <a:p>
            <a:r>
              <a:rPr lang="en-US" dirty="0"/>
              <a:t>Treatment-resistant depression</a:t>
            </a:r>
          </a:p>
        </p:txBody>
      </p:sp>
      <p:sp>
        <p:nvSpPr>
          <p:cNvPr id="3" name="Content Placeholder 2">
            <a:extLst>
              <a:ext uri="{FF2B5EF4-FFF2-40B4-BE49-F238E27FC236}">
                <a16:creationId xmlns:a16="http://schemas.microsoft.com/office/drawing/2014/main" id="{FEF4CD7E-54E0-4657-86D6-AB83FFF68A3B}"/>
              </a:ext>
            </a:extLst>
          </p:cNvPr>
          <p:cNvSpPr>
            <a:spLocks noGrp="1"/>
          </p:cNvSpPr>
          <p:nvPr>
            <p:ph idx="1"/>
          </p:nvPr>
        </p:nvSpPr>
        <p:spPr>
          <a:xfrm>
            <a:off x="677333" y="2194560"/>
            <a:ext cx="5816600" cy="4024125"/>
          </a:xfrm>
        </p:spPr>
        <p:txBody>
          <a:bodyPr>
            <a:normAutofit/>
          </a:bodyPr>
          <a:lstStyle/>
          <a:p>
            <a:r>
              <a:rPr lang="en-US" sz="2800" dirty="0"/>
              <a:t>HAB mice displayed features of TRD</a:t>
            </a:r>
          </a:p>
          <a:p>
            <a:endParaRPr lang="en-US" sz="2800" dirty="0"/>
          </a:p>
          <a:p>
            <a:r>
              <a:rPr lang="en-US" sz="2800" dirty="0"/>
              <a:t>SSRI’s were shown to be ineffective at mitigating symptoms</a:t>
            </a:r>
          </a:p>
          <a:p>
            <a:pPr lvl="1"/>
            <a:r>
              <a:rPr lang="en-US" sz="2600" dirty="0"/>
              <a:t>HAB mice “behaviorally insensitive”</a:t>
            </a:r>
          </a:p>
        </p:txBody>
      </p:sp>
      <p:pic>
        <p:nvPicPr>
          <p:cNvPr id="4" name="Picture 3">
            <a:extLst>
              <a:ext uri="{FF2B5EF4-FFF2-40B4-BE49-F238E27FC236}">
                <a16:creationId xmlns:a16="http://schemas.microsoft.com/office/drawing/2014/main" id="{0F777D6F-835E-4B12-A3B0-AF177A0EE1A0}"/>
              </a:ext>
            </a:extLst>
          </p:cNvPr>
          <p:cNvPicPr>
            <a:picLocks noChangeAspect="1"/>
          </p:cNvPicPr>
          <p:nvPr/>
        </p:nvPicPr>
        <p:blipFill>
          <a:blip r:embed="rId2"/>
          <a:stretch>
            <a:fillRect/>
          </a:stretch>
        </p:blipFill>
        <p:spPr>
          <a:xfrm>
            <a:off x="6892039" y="1869820"/>
            <a:ext cx="4261533" cy="4813596"/>
          </a:xfrm>
          <a:prstGeom prst="rect">
            <a:avLst/>
          </a:prstGeom>
        </p:spPr>
      </p:pic>
    </p:spTree>
    <p:extLst>
      <p:ext uri="{BB962C8B-B14F-4D97-AF65-F5344CB8AC3E}">
        <p14:creationId xmlns:p14="http://schemas.microsoft.com/office/powerpoint/2010/main" val="3612878197"/>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A459-A685-4A76-8003-72958B6C90DF}"/>
              </a:ext>
            </a:extLst>
          </p:cNvPr>
          <p:cNvSpPr>
            <a:spLocks noGrp="1"/>
          </p:cNvSpPr>
          <p:nvPr>
            <p:ph type="title"/>
          </p:nvPr>
        </p:nvSpPr>
        <p:spPr>
          <a:xfrm>
            <a:off x="685800" y="342733"/>
            <a:ext cx="3977639" cy="1600200"/>
          </a:xfrm>
        </p:spPr>
        <p:txBody>
          <a:bodyPr anchor="b">
            <a:normAutofit/>
          </a:bodyPr>
          <a:lstStyle/>
          <a:p>
            <a:pPr algn="l"/>
            <a:r>
              <a:rPr lang="en-US" sz="3200" dirty="0" err="1"/>
              <a:t>Nacb</a:t>
            </a:r>
            <a:r>
              <a:rPr lang="en-US" sz="3200" dirty="0"/>
              <a:t> DBS</a:t>
            </a:r>
          </a:p>
        </p:txBody>
      </p:sp>
      <p:sp>
        <p:nvSpPr>
          <p:cNvPr id="12" name="Content Placeholder 11">
            <a:extLst>
              <a:ext uri="{FF2B5EF4-FFF2-40B4-BE49-F238E27FC236}">
                <a16:creationId xmlns:a16="http://schemas.microsoft.com/office/drawing/2014/main" id="{9F6215F2-6636-4D8C-A850-556D1105BDE4}"/>
              </a:ext>
            </a:extLst>
          </p:cNvPr>
          <p:cNvSpPr>
            <a:spLocks noGrp="1"/>
          </p:cNvSpPr>
          <p:nvPr>
            <p:ph idx="1"/>
          </p:nvPr>
        </p:nvSpPr>
        <p:spPr>
          <a:xfrm>
            <a:off x="121920" y="2285666"/>
            <a:ext cx="5897880" cy="4024125"/>
          </a:xfrm>
        </p:spPr>
        <p:txBody>
          <a:bodyPr>
            <a:normAutofit fontScale="92500" lnSpcReduction="10000"/>
          </a:bodyPr>
          <a:lstStyle/>
          <a:p>
            <a:r>
              <a:rPr lang="en-US" dirty="0" err="1"/>
              <a:t>NAcb</a:t>
            </a:r>
            <a:r>
              <a:rPr lang="en-US" dirty="0"/>
              <a:t>-DBS has been shown to induce:</a:t>
            </a:r>
          </a:p>
          <a:p>
            <a:pPr lvl="1"/>
            <a:r>
              <a:rPr lang="en-US" dirty="0"/>
              <a:t>antidepressant</a:t>
            </a:r>
          </a:p>
          <a:p>
            <a:pPr lvl="1"/>
            <a:endParaRPr lang="en-US" dirty="0"/>
          </a:p>
          <a:p>
            <a:pPr lvl="1"/>
            <a:r>
              <a:rPr lang="en-US" dirty="0"/>
              <a:t>anxiolytic</a:t>
            </a:r>
          </a:p>
          <a:p>
            <a:pPr lvl="2"/>
            <a:r>
              <a:rPr lang="en-US" dirty="0"/>
              <a:t>Reduces anxiety</a:t>
            </a:r>
          </a:p>
          <a:p>
            <a:pPr lvl="2"/>
            <a:endParaRPr lang="en-US" dirty="0"/>
          </a:p>
          <a:p>
            <a:pPr lvl="1"/>
            <a:r>
              <a:rPr lang="en-US" dirty="0"/>
              <a:t>And antianhedonic effects</a:t>
            </a:r>
          </a:p>
          <a:p>
            <a:pPr lvl="2"/>
            <a:r>
              <a:rPr lang="en-US" dirty="0"/>
              <a:t>Anhedonia – </a:t>
            </a:r>
          </a:p>
          <a:p>
            <a:pPr lvl="3"/>
            <a:r>
              <a:rPr lang="en-US" dirty="0"/>
              <a:t>Diminished pleasure, interest in rewarding activities </a:t>
            </a:r>
          </a:p>
          <a:p>
            <a:pPr lvl="1"/>
            <a:endParaRPr lang="en-US" dirty="0"/>
          </a:p>
          <a:p>
            <a:pPr lvl="1"/>
            <a:r>
              <a:rPr lang="en-US" dirty="0"/>
              <a:t>efficacious in patients with TRD</a:t>
            </a:r>
          </a:p>
          <a:p>
            <a:pPr lvl="2"/>
            <a:r>
              <a:rPr lang="en-US" dirty="0"/>
              <a:t>(Treatment-Resistant Depression) </a:t>
            </a:r>
          </a:p>
          <a:p>
            <a:pPr lvl="1"/>
            <a:r>
              <a:rPr lang="en-US" dirty="0"/>
              <a:t>(</a:t>
            </a:r>
            <a:r>
              <a:rPr lang="en-US" dirty="0" err="1"/>
              <a:t>Bewernick</a:t>
            </a:r>
            <a:r>
              <a:rPr lang="en-US" dirty="0"/>
              <a:t> et al, 2012)</a:t>
            </a:r>
          </a:p>
        </p:txBody>
      </p:sp>
      <p:pic>
        <p:nvPicPr>
          <p:cNvPr id="8" name="Picture 7" descr="A close up of a map&#10;&#10;Description automatically generated">
            <a:extLst>
              <a:ext uri="{FF2B5EF4-FFF2-40B4-BE49-F238E27FC236}">
                <a16:creationId xmlns:a16="http://schemas.microsoft.com/office/drawing/2014/main" id="{1C12EC5B-58CA-4833-93A4-9251D2D99CBE}"/>
              </a:ext>
            </a:extLst>
          </p:cNvPr>
          <p:cNvPicPr>
            <a:picLocks noChangeAspect="1"/>
          </p:cNvPicPr>
          <p:nvPr/>
        </p:nvPicPr>
        <p:blipFill rotWithShape="1">
          <a:blip r:embed="rId2"/>
          <a:srcRect l="28763" t="-1" r="2655" b="-1"/>
          <a:stretch/>
        </p:blipFill>
        <p:spPr>
          <a:xfrm>
            <a:off x="5840963" y="746126"/>
            <a:ext cx="5665237" cy="5472558"/>
          </a:xfrm>
          <a:prstGeom prst="rect">
            <a:avLst/>
          </a:prstGeom>
        </p:spPr>
      </p:pic>
    </p:spTree>
    <p:extLst>
      <p:ext uri="{BB962C8B-B14F-4D97-AF65-F5344CB8AC3E}">
        <p14:creationId xmlns:p14="http://schemas.microsoft.com/office/powerpoint/2010/main" val="2245667070"/>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FD9D-4C3D-4D65-9247-9C3E6DE064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5E1274-0B8E-49B9-A342-99631944D29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20BE627-A3B7-404B-9021-937CF3BA3D7A}"/>
              </a:ext>
            </a:extLst>
          </p:cNvPr>
          <p:cNvPicPr>
            <a:picLocks noChangeAspect="1"/>
          </p:cNvPicPr>
          <p:nvPr/>
        </p:nvPicPr>
        <p:blipFill>
          <a:blip r:embed="rId2"/>
          <a:stretch>
            <a:fillRect/>
          </a:stretch>
        </p:blipFill>
        <p:spPr>
          <a:xfrm>
            <a:off x="1988492" y="2057401"/>
            <a:ext cx="8312505" cy="4517666"/>
          </a:xfrm>
          <a:prstGeom prst="rect">
            <a:avLst/>
          </a:prstGeom>
        </p:spPr>
      </p:pic>
    </p:spTree>
    <p:extLst>
      <p:ext uri="{BB962C8B-B14F-4D97-AF65-F5344CB8AC3E}">
        <p14:creationId xmlns:p14="http://schemas.microsoft.com/office/powerpoint/2010/main" val="1795459388"/>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Content Placeholder 4" descr="A picture containing photo, looking, sitting, different&#10;&#10;Description automatically generated">
            <a:extLst>
              <a:ext uri="{FF2B5EF4-FFF2-40B4-BE49-F238E27FC236}">
                <a16:creationId xmlns:a16="http://schemas.microsoft.com/office/drawing/2014/main" id="{ADE6C831-4B0B-40CF-9DF4-010E9E331460}"/>
              </a:ext>
            </a:extLst>
          </p:cNvPr>
          <p:cNvPicPr>
            <a:picLocks noChangeAspect="1"/>
          </p:cNvPicPr>
          <p:nvPr/>
        </p:nvPicPr>
        <p:blipFill rotWithShape="1">
          <a:blip r:embed="rId2">
            <a:alphaModFix amt="40000"/>
          </a:blip>
          <a:srcRect r="1600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AE2A0DF2-4533-49C3-88CF-762B16AF02CA}"/>
              </a:ext>
            </a:extLst>
          </p:cNvPr>
          <p:cNvSpPr>
            <a:spLocks noGrp="1"/>
          </p:cNvSpPr>
          <p:nvPr>
            <p:ph type="title"/>
          </p:nvPr>
        </p:nvSpPr>
        <p:spPr>
          <a:xfrm>
            <a:off x="1371600" y="3014139"/>
            <a:ext cx="9448800" cy="1825096"/>
          </a:xfrm>
        </p:spPr>
        <p:txBody>
          <a:bodyPr vert="horz" lIns="91440" tIns="45720" rIns="91440" bIns="45720" rtlCol="0" anchor="b">
            <a:normAutofit/>
          </a:bodyPr>
          <a:lstStyle/>
          <a:p>
            <a:pPr algn="ctr"/>
            <a:r>
              <a:rPr lang="en-US" sz="5600" dirty="0"/>
              <a:t>Can we combine Chen with </a:t>
            </a:r>
            <a:r>
              <a:rPr lang="en-US" sz="6000" dirty="0" err="1"/>
              <a:t>Schmukermair</a:t>
            </a:r>
            <a:r>
              <a:rPr lang="en-US" sz="5600" dirty="0"/>
              <a:t>?</a:t>
            </a:r>
          </a:p>
        </p:txBody>
      </p:sp>
    </p:spTree>
    <p:extLst>
      <p:ext uri="{BB962C8B-B14F-4D97-AF65-F5344CB8AC3E}">
        <p14:creationId xmlns:p14="http://schemas.microsoft.com/office/powerpoint/2010/main" val="2351819948"/>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BD2F-3E3B-4527-AE6A-B679C49B48E2}"/>
              </a:ext>
            </a:extLst>
          </p:cNvPr>
          <p:cNvSpPr>
            <a:spLocks noGrp="1"/>
          </p:cNvSpPr>
          <p:nvPr>
            <p:ph type="title"/>
          </p:nvPr>
        </p:nvSpPr>
        <p:spPr>
          <a:xfrm>
            <a:off x="685797" y="1403688"/>
            <a:ext cx="3977639" cy="1600200"/>
          </a:xfrm>
        </p:spPr>
        <p:txBody>
          <a:bodyPr anchor="b">
            <a:normAutofit/>
          </a:bodyPr>
          <a:lstStyle/>
          <a:p>
            <a:pPr algn="l"/>
            <a:r>
              <a:rPr lang="en-US" sz="3200" dirty="0"/>
              <a:t>UCNPs for other Deep brain regions?</a:t>
            </a:r>
          </a:p>
        </p:txBody>
      </p:sp>
      <p:sp>
        <p:nvSpPr>
          <p:cNvPr id="3" name="Content Placeholder 2">
            <a:extLst>
              <a:ext uri="{FF2B5EF4-FFF2-40B4-BE49-F238E27FC236}">
                <a16:creationId xmlns:a16="http://schemas.microsoft.com/office/drawing/2014/main" id="{F066FF3D-701F-4911-B649-68C85CB0CC50}"/>
              </a:ext>
            </a:extLst>
          </p:cNvPr>
          <p:cNvSpPr>
            <a:spLocks noGrp="1"/>
          </p:cNvSpPr>
          <p:nvPr>
            <p:ph idx="1"/>
          </p:nvPr>
        </p:nvSpPr>
        <p:spPr>
          <a:xfrm>
            <a:off x="619758" y="3199301"/>
            <a:ext cx="3977639" cy="3854112"/>
          </a:xfrm>
        </p:spPr>
        <p:txBody>
          <a:bodyPr>
            <a:normAutofit/>
          </a:bodyPr>
          <a:lstStyle/>
          <a:p>
            <a:endParaRPr lang="en-US" sz="1600" dirty="0"/>
          </a:p>
          <a:p>
            <a:r>
              <a:rPr lang="en-US" sz="2000" dirty="0" err="1"/>
              <a:t>Schmukermair</a:t>
            </a:r>
            <a:endParaRPr lang="en-US" sz="2000" dirty="0"/>
          </a:p>
          <a:p>
            <a:pPr lvl="1"/>
            <a:r>
              <a:rPr lang="en-US" sz="1800" dirty="0" err="1"/>
              <a:t>NAcb</a:t>
            </a:r>
            <a:r>
              <a:rPr lang="en-US" sz="1800" dirty="0"/>
              <a:t> – Nucleus </a:t>
            </a:r>
            <a:r>
              <a:rPr lang="en-US" sz="1800" dirty="0" err="1"/>
              <a:t>accumbens</a:t>
            </a:r>
            <a:endParaRPr lang="en-US" sz="1800" dirty="0"/>
          </a:p>
          <a:p>
            <a:pPr lvl="2"/>
            <a:r>
              <a:rPr lang="en-US" dirty="0"/>
              <a:t>Promising DBS target</a:t>
            </a:r>
          </a:p>
          <a:p>
            <a:pPr lvl="2"/>
            <a:endParaRPr lang="en-US" sz="2000" dirty="0"/>
          </a:p>
          <a:p>
            <a:pPr lvl="2"/>
            <a:r>
              <a:rPr lang="en-US" sz="1600" dirty="0"/>
              <a:t>Dopamine and serotonin are major NTs</a:t>
            </a:r>
          </a:p>
          <a:p>
            <a:pPr lvl="2"/>
            <a:endParaRPr lang="en-US" sz="1600" dirty="0"/>
          </a:p>
          <a:p>
            <a:pPr lvl="2"/>
            <a:r>
              <a:rPr lang="en-US" sz="1600" dirty="0"/>
              <a:t>Plays a central role in motivation, reward circuit</a:t>
            </a:r>
          </a:p>
        </p:txBody>
      </p:sp>
      <p:pic>
        <p:nvPicPr>
          <p:cNvPr id="1026" name="Picture 2" descr="Image result for nucleus accumbens">
            <a:extLst>
              <a:ext uri="{FF2B5EF4-FFF2-40B4-BE49-F238E27FC236}">
                <a16:creationId xmlns:a16="http://schemas.microsoft.com/office/drawing/2014/main" id="{0C5F1123-F710-49E9-A862-5BEEA8A5B9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3" r="7477" b="-1"/>
          <a:stretch/>
        </p:blipFill>
        <p:spPr bwMode="auto">
          <a:xfrm>
            <a:off x="4671479" y="1193347"/>
            <a:ext cx="6533501" cy="547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2664"/>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21F6-84BD-4787-95E2-1487D500EB71}"/>
              </a:ext>
            </a:extLst>
          </p:cNvPr>
          <p:cNvSpPr>
            <a:spLocks noGrp="1"/>
          </p:cNvSpPr>
          <p:nvPr>
            <p:ph type="title"/>
          </p:nvPr>
        </p:nvSpPr>
        <p:spPr>
          <a:xfrm>
            <a:off x="685799" y="764373"/>
            <a:ext cx="3977639" cy="1600200"/>
          </a:xfrm>
        </p:spPr>
        <p:txBody>
          <a:bodyPr anchor="b">
            <a:normAutofit/>
          </a:bodyPr>
          <a:lstStyle/>
          <a:p>
            <a:pPr algn="l"/>
            <a:r>
              <a:rPr lang="en-US" sz="3200" dirty="0"/>
              <a:t>UNCPs in the </a:t>
            </a:r>
            <a:r>
              <a:rPr lang="en-US" sz="3200" dirty="0" err="1"/>
              <a:t>nacb</a:t>
            </a:r>
            <a:endParaRPr lang="en-US" sz="3200" dirty="0"/>
          </a:p>
        </p:txBody>
      </p:sp>
      <p:sp>
        <p:nvSpPr>
          <p:cNvPr id="3" name="Content Placeholder 2">
            <a:extLst>
              <a:ext uri="{FF2B5EF4-FFF2-40B4-BE49-F238E27FC236}">
                <a16:creationId xmlns:a16="http://schemas.microsoft.com/office/drawing/2014/main" id="{93AA6040-26C7-4A4A-85C6-8D0570170060}"/>
              </a:ext>
            </a:extLst>
          </p:cNvPr>
          <p:cNvSpPr>
            <a:spLocks noGrp="1"/>
          </p:cNvSpPr>
          <p:nvPr>
            <p:ph idx="1"/>
          </p:nvPr>
        </p:nvSpPr>
        <p:spPr>
          <a:xfrm>
            <a:off x="685800" y="2364573"/>
            <a:ext cx="3977639" cy="3854112"/>
          </a:xfrm>
        </p:spPr>
        <p:txBody>
          <a:bodyPr>
            <a:normAutofit/>
          </a:bodyPr>
          <a:lstStyle/>
          <a:p>
            <a:pPr marL="0" indent="0">
              <a:buNone/>
            </a:pPr>
            <a:endParaRPr lang="en-US" sz="2000" dirty="0"/>
          </a:p>
          <a:p>
            <a:r>
              <a:rPr lang="en-US" sz="2800" dirty="0"/>
              <a:t>Using blue-emission UNCPs</a:t>
            </a:r>
          </a:p>
          <a:p>
            <a:endParaRPr lang="en-US" sz="2800" dirty="0"/>
          </a:p>
          <a:p>
            <a:pPr lvl="1"/>
            <a:r>
              <a:rPr lang="en-US" sz="2400" dirty="0"/>
              <a:t>stimulate </a:t>
            </a:r>
            <a:r>
              <a:rPr lang="en-US" sz="2400" dirty="0" err="1"/>
              <a:t>Nacb</a:t>
            </a:r>
            <a:endParaRPr lang="en-US" sz="2400" dirty="0"/>
          </a:p>
          <a:p>
            <a:pPr marL="914400" lvl="2" indent="0">
              <a:buNone/>
            </a:pPr>
            <a:endParaRPr lang="en-US" sz="2200" dirty="0"/>
          </a:p>
          <a:p>
            <a:pPr lvl="2"/>
            <a:endParaRPr lang="en-US" sz="2200" dirty="0"/>
          </a:p>
          <a:p>
            <a:pPr lvl="2"/>
            <a:endParaRPr lang="en-US" sz="2200" dirty="0"/>
          </a:p>
          <a:p>
            <a:pPr lvl="1"/>
            <a:endParaRPr lang="en-US" sz="2400" dirty="0"/>
          </a:p>
        </p:txBody>
      </p:sp>
      <p:pic>
        <p:nvPicPr>
          <p:cNvPr id="5" name="Picture 4" descr="A picture containing fruit&#10;&#10;Description automatically generated">
            <a:extLst>
              <a:ext uri="{FF2B5EF4-FFF2-40B4-BE49-F238E27FC236}">
                <a16:creationId xmlns:a16="http://schemas.microsoft.com/office/drawing/2014/main" id="{382A2C28-00D6-4730-8906-630F44651654}"/>
              </a:ext>
            </a:extLst>
          </p:cNvPr>
          <p:cNvPicPr>
            <a:picLocks noChangeAspect="1"/>
          </p:cNvPicPr>
          <p:nvPr/>
        </p:nvPicPr>
        <p:blipFill>
          <a:blip r:embed="rId3"/>
          <a:stretch>
            <a:fillRect/>
          </a:stretch>
        </p:blipFill>
        <p:spPr>
          <a:xfrm>
            <a:off x="4972699" y="981299"/>
            <a:ext cx="6533501" cy="5002211"/>
          </a:xfrm>
          <a:prstGeom prst="rect">
            <a:avLst/>
          </a:prstGeom>
        </p:spPr>
      </p:pic>
    </p:spTree>
    <p:extLst>
      <p:ext uri="{BB962C8B-B14F-4D97-AF65-F5344CB8AC3E}">
        <p14:creationId xmlns:p14="http://schemas.microsoft.com/office/powerpoint/2010/main" val="4089983351"/>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6B2E-F91E-4679-A778-725803A7F644}"/>
              </a:ext>
            </a:extLst>
          </p:cNvPr>
          <p:cNvSpPr>
            <a:spLocks noGrp="1"/>
          </p:cNvSpPr>
          <p:nvPr>
            <p:ph type="title"/>
          </p:nvPr>
        </p:nvSpPr>
        <p:spPr>
          <a:xfrm>
            <a:off x="685799" y="764373"/>
            <a:ext cx="3977639" cy="1600200"/>
          </a:xfrm>
        </p:spPr>
        <p:txBody>
          <a:bodyPr anchor="b">
            <a:normAutofit/>
          </a:bodyPr>
          <a:lstStyle/>
          <a:p>
            <a:pPr algn="l"/>
            <a:r>
              <a:rPr lang="en-US" sz="3200" dirty="0"/>
              <a:t>Getting NIR to the </a:t>
            </a:r>
            <a:r>
              <a:rPr lang="en-US" sz="3200" dirty="0" err="1"/>
              <a:t>nacb</a:t>
            </a:r>
            <a:endParaRPr lang="en-US" sz="3200" dirty="0"/>
          </a:p>
        </p:txBody>
      </p:sp>
      <p:sp>
        <p:nvSpPr>
          <p:cNvPr id="9" name="Content Placeholder 8">
            <a:extLst>
              <a:ext uri="{FF2B5EF4-FFF2-40B4-BE49-F238E27FC236}">
                <a16:creationId xmlns:a16="http://schemas.microsoft.com/office/drawing/2014/main" id="{AF246F0F-406F-413E-A329-C47FF28B982B}"/>
              </a:ext>
            </a:extLst>
          </p:cNvPr>
          <p:cNvSpPr>
            <a:spLocks noGrp="1"/>
          </p:cNvSpPr>
          <p:nvPr>
            <p:ph idx="1"/>
          </p:nvPr>
        </p:nvSpPr>
        <p:spPr>
          <a:xfrm>
            <a:off x="685800" y="2364573"/>
            <a:ext cx="3977639" cy="3854112"/>
          </a:xfrm>
        </p:spPr>
        <p:txBody>
          <a:bodyPr>
            <a:noAutofit/>
          </a:bodyPr>
          <a:lstStyle/>
          <a:p>
            <a:r>
              <a:rPr lang="en-US" sz="2400" dirty="0"/>
              <a:t>Shine NIR through cribriform plate</a:t>
            </a:r>
            <a:r>
              <a:rPr lang="en-US" sz="2000" dirty="0"/>
              <a:t> </a:t>
            </a:r>
          </a:p>
          <a:p>
            <a:endParaRPr lang="en-US" sz="2000" dirty="0"/>
          </a:p>
          <a:p>
            <a:r>
              <a:rPr lang="en-US" sz="2000" dirty="0"/>
              <a:t>Cribriform plate depth:</a:t>
            </a:r>
          </a:p>
          <a:p>
            <a:pPr lvl="1"/>
            <a:r>
              <a:rPr lang="en-US" sz="1800" dirty="0" err="1"/>
              <a:t>Keros</a:t>
            </a:r>
            <a:r>
              <a:rPr lang="en-US" sz="1800" dirty="0"/>
              <a:t> Classification:</a:t>
            </a:r>
          </a:p>
          <a:p>
            <a:pPr lvl="2"/>
            <a:r>
              <a:rPr lang="en-US" b="1" dirty="0"/>
              <a:t>type 1:</a:t>
            </a:r>
            <a:r>
              <a:rPr lang="en-US" dirty="0"/>
              <a:t> 1–3 mm (26.3% of population)</a:t>
            </a:r>
          </a:p>
          <a:p>
            <a:pPr marL="914400" lvl="2" indent="0">
              <a:buNone/>
            </a:pPr>
            <a:endParaRPr lang="en-US" dirty="0"/>
          </a:p>
          <a:p>
            <a:pPr lvl="2"/>
            <a:r>
              <a:rPr lang="en-US" b="1" dirty="0"/>
              <a:t>Type 2: </a:t>
            </a:r>
            <a:r>
              <a:rPr lang="en-US" dirty="0"/>
              <a:t>4–7mm (73.3% of population</a:t>
            </a:r>
            <a:r>
              <a:rPr lang="en-US" sz="1600" dirty="0"/>
              <a:t>)</a:t>
            </a:r>
          </a:p>
          <a:p>
            <a:pPr lvl="2"/>
            <a:endParaRPr lang="en-US" sz="1600" dirty="0"/>
          </a:p>
          <a:p>
            <a:pPr lvl="2"/>
            <a:r>
              <a:rPr lang="en-US" b="1" dirty="0"/>
              <a:t>type 3:</a:t>
            </a:r>
            <a:r>
              <a:rPr lang="en-US" dirty="0"/>
              <a:t> 8–16mm (0.5% of population</a:t>
            </a:r>
            <a:endParaRPr lang="en-US" b="1" dirty="0"/>
          </a:p>
        </p:txBody>
      </p:sp>
      <p:pic>
        <p:nvPicPr>
          <p:cNvPr id="5" name="Content Placeholder 4" descr="A picture containing text, map&#10;&#10;Description automatically generated">
            <a:extLst>
              <a:ext uri="{FF2B5EF4-FFF2-40B4-BE49-F238E27FC236}">
                <a16:creationId xmlns:a16="http://schemas.microsoft.com/office/drawing/2014/main" id="{1F3AC45C-80BE-45A4-9F8D-A5B1EDC88479}"/>
              </a:ext>
            </a:extLst>
          </p:cNvPr>
          <p:cNvPicPr>
            <a:picLocks noChangeAspect="1"/>
          </p:cNvPicPr>
          <p:nvPr/>
        </p:nvPicPr>
        <p:blipFill rotWithShape="1">
          <a:blip r:embed="rId2"/>
          <a:srcRect l="6242" r="5475" b="-1"/>
          <a:stretch/>
        </p:blipFill>
        <p:spPr>
          <a:xfrm>
            <a:off x="4972699" y="746126"/>
            <a:ext cx="6533501" cy="5472558"/>
          </a:xfrm>
          <a:prstGeom prst="rect">
            <a:avLst/>
          </a:prstGeom>
        </p:spPr>
      </p:pic>
      <p:sp>
        <p:nvSpPr>
          <p:cNvPr id="6" name="Oval 5">
            <a:extLst>
              <a:ext uri="{FF2B5EF4-FFF2-40B4-BE49-F238E27FC236}">
                <a16:creationId xmlns:a16="http://schemas.microsoft.com/office/drawing/2014/main" id="{8899D938-1B1F-4F54-88E1-2C97EFB93560}"/>
              </a:ext>
            </a:extLst>
          </p:cNvPr>
          <p:cNvSpPr/>
          <p:nvPr/>
        </p:nvSpPr>
        <p:spPr>
          <a:xfrm>
            <a:off x="8772537" y="2133600"/>
            <a:ext cx="863600" cy="812800"/>
          </a:xfrm>
          <a:prstGeom prst="ellipse">
            <a:avLst/>
          </a:prstGeom>
          <a:no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171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additive="base">
                                        <p:cTn id="1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 calcmode="lin" valueType="num">
                                      <p:cBhvr additive="base">
                                        <p:cTn id="24"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additive="base">
                                        <p:cTn id="30"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 calcmode="lin" valueType="num">
                                      <p:cBhvr additive="base">
                                        <p:cTn id="36"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 calcmode="lin" valueType="num">
                                      <p:cBhvr additive="base">
                                        <p:cTn id="42"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1" name="Picture 10">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pic>
        <p:nvPicPr>
          <p:cNvPr id="4" name="Content Placeholder 6">
            <a:extLst>
              <a:ext uri="{FF2B5EF4-FFF2-40B4-BE49-F238E27FC236}">
                <a16:creationId xmlns:a16="http://schemas.microsoft.com/office/drawing/2014/main" id="{C355C9C7-ACEA-490D-87F7-EE3C407A91DA}"/>
              </a:ext>
            </a:extLst>
          </p:cNvPr>
          <p:cNvPicPr>
            <a:picLocks noChangeAspect="1"/>
          </p:cNvPicPr>
          <p:nvPr/>
        </p:nvPicPr>
        <p:blipFill rotWithShape="1">
          <a:blip r:embed="rId4">
            <a:alphaModFix amt="40000"/>
          </a:blip>
          <a:srcRect l="20444"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AE2A0DF2-4533-49C3-88CF-762B16AF02CA}"/>
              </a:ext>
            </a:extLst>
          </p:cNvPr>
          <p:cNvSpPr>
            <a:spLocks noGrp="1"/>
          </p:cNvSpPr>
          <p:nvPr>
            <p:ph type="title"/>
          </p:nvPr>
        </p:nvSpPr>
        <p:spPr>
          <a:xfrm>
            <a:off x="1371600" y="2237173"/>
            <a:ext cx="9448800" cy="2602062"/>
          </a:xfrm>
        </p:spPr>
        <p:txBody>
          <a:bodyPr vert="horz" lIns="91440" tIns="45720" rIns="91440" bIns="45720" rtlCol="0" anchor="b">
            <a:normAutofit/>
          </a:bodyPr>
          <a:lstStyle/>
          <a:p>
            <a:pPr algn="l"/>
            <a:r>
              <a:rPr lang="en-US" sz="6000" dirty="0"/>
              <a:t>Onwards</a:t>
            </a:r>
            <a:br>
              <a:rPr lang="en-US" sz="6000" dirty="0"/>
            </a:br>
            <a:r>
              <a:rPr lang="en-US" sz="4400" dirty="0"/>
              <a:t>UCNP</a:t>
            </a:r>
            <a:r>
              <a:rPr lang="en-US" sz="5400" dirty="0"/>
              <a:t> </a:t>
            </a:r>
            <a:r>
              <a:rPr lang="en-US" dirty="0"/>
              <a:t>Improvements and other uses (Wu et al. 2016)</a:t>
            </a:r>
            <a:endParaRPr lang="en-US" sz="6000" dirty="0"/>
          </a:p>
        </p:txBody>
      </p:sp>
    </p:spTree>
    <p:extLst>
      <p:ext uri="{BB962C8B-B14F-4D97-AF65-F5344CB8AC3E}">
        <p14:creationId xmlns:p14="http://schemas.microsoft.com/office/powerpoint/2010/main" val="2853294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2192-F59C-4008-8068-704EF9088FEB}"/>
              </a:ext>
            </a:extLst>
          </p:cNvPr>
          <p:cNvSpPr>
            <a:spLocks noGrp="1"/>
          </p:cNvSpPr>
          <p:nvPr>
            <p:ph type="title"/>
          </p:nvPr>
        </p:nvSpPr>
        <p:spPr/>
        <p:txBody>
          <a:bodyPr>
            <a:normAutofit/>
          </a:bodyPr>
          <a:lstStyle/>
          <a:p>
            <a:r>
              <a:rPr lang="en-US" dirty="0"/>
              <a:t>Wu et al (2016)</a:t>
            </a:r>
          </a:p>
        </p:txBody>
      </p:sp>
      <p:sp>
        <p:nvSpPr>
          <p:cNvPr id="19" name="Content Placeholder 10">
            <a:extLst>
              <a:ext uri="{FF2B5EF4-FFF2-40B4-BE49-F238E27FC236}">
                <a16:creationId xmlns:a16="http://schemas.microsoft.com/office/drawing/2014/main" id="{2529F1AA-5887-42FA-B2A5-CE1FD57CC66A}"/>
              </a:ext>
            </a:extLst>
          </p:cNvPr>
          <p:cNvSpPr>
            <a:spLocks noGrp="1"/>
          </p:cNvSpPr>
          <p:nvPr>
            <p:ph idx="1"/>
          </p:nvPr>
        </p:nvSpPr>
        <p:spPr>
          <a:xfrm>
            <a:off x="685800" y="2194560"/>
            <a:ext cx="5963816" cy="4024125"/>
          </a:xfrm>
        </p:spPr>
        <p:txBody>
          <a:bodyPr>
            <a:normAutofit/>
          </a:bodyPr>
          <a:lstStyle/>
          <a:p>
            <a:r>
              <a:rPr lang="en-US" sz="3200" dirty="0"/>
              <a:t>Organic dye-sensitized UNCPs exhibit a wider range of absorption </a:t>
            </a:r>
          </a:p>
          <a:p>
            <a:endParaRPr lang="en-US" sz="3200" dirty="0"/>
          </a:p>
          <a:p>
            <a:r>
              <a:rPr lang="en-US" sz="3200" dirty="0"/>
              <a:t>Elevated </a:t>
            </a:r>
            <a:r>
              <a:rPr lang="en-US" sz="3200" dirty="0" err="1"/>
              <a:t>upconversion</a:t>
            </a:r>
            <a:r>
              <a:rPr lang="en-US" sz="3200" dirty="0"/>
              <a:t> efficiency</a:t>
            </a:r>
          </a:p>
          <a:p>
            <a:endParaRPr lang="en-US" sz="3200" dirty="0"/>
          </a:p>
        </p:txBody>
      </p:sp>
      <p:pic>
        <p:nvPicPr>
          <p:cNvPr id="8" name="Picture 7">
            <a:extLst>
              <a:ext uri="{FF2B5EF4-FFF2-40B4-BE49-F238E27FC236}">
                <a16:creationId xmlns:a16="http://schemas.microsoft.com/office/drawing/2014/main" id="{666EF4CA-14FB-49F3-B950-8B0803096864}"/>
              </a:ext>
            </a:extLst>
          </p:cNvPr>
          <p:cNvPicPr>
            <a:picLocks noChangeAspect="1"/>
          </p:cNvPicPr>
          <p:nvPr/>
        </p:nvPicPr>
        <p:blipFill>
          <a:blip r:embed="rId2"/>
          <a:stretch>
            <a:fillRect/>
          </a:stretch>
        </p:blipFill>
        <p:spPr>
          <a:xfrm>
            <a:off x="6768170" y="2848913"/>
            <a:ext cx="4911191" cy="3699764"/>
          </a:xfrm>
          <a:prstGeom prst="rect">
            <a:avLst/>
          </a:prstGeom>
        </p:spPr>
      </p:pic>
    </p:spTree>
    <p:extLst>
      <p:ext uri="{BB962C8B-B14F-4D97-AF65-F5344CB8AC3E}">
        <p14:creationId xmlns:p14="http://schemas.microsoft.com/office/powerpoint/2010/main" val="1533368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ECE86128-2623-46B5-B2C1-A4D1F21F37F8}"/>
              </a:ext>
            </a:extLst>
          </p:cNvPr>
          <p:cNvPicPr>
            <a:picLocks noChangeAspect="1"/>
          </p:cNvPicPr>
          <p:nvPr/>
        </p:nvPicPr>
        <p:blipFill>
          <a:blip r:embed="rId2"/>
          <a:stretch>
            <a:fillRect/>
          </a:stretch>
        </p:blipFill>
        <p:spPr>
          <a:xfrm>
            <a:off x="2548758" y="830317"/>
            <a:ext cx="9417269" cy="5591877"/>
          </a:xfrm>
          <a:prstGeom prst="rect">
            <a:avLst/>
          </a:prstGeom>
        </p:spPr>
      </p:pic>
      <p:sp>
        <p:nvSpPr>
          <p:cNvPr id="6" name="TextBox 5">
            <a:extLst>
              <a:ext uri="{FF2B5EF4-FFF2-40B4-BE49-F238E27FC236}">
                <a16:creationId xmlns:a16="http://schemas.microsoft.com/office/drawing/2014/main" id="{EFB2C1B4-3B79-476B-BE3B-42E8DB3FC9FC}"/>
              </a:ext>
            </a:extLst>
          </p:cNvPr>
          <p:cNvSpPr txBox="1"/>
          <p:nvPr/>
        </p:nvSpPr>
        <p:spPr>
          <a:xfrm>
            <a:off x="1" y="810099"/>
            <a:ext cx="2548757" cy="5632311"/>
          </a:xfrm>
          <a:prstGeom prst="rect">
            <a:avLst/>
          </a:prstGeom>
          <a:noFill/>
        </p:spPr>
        <p:txBody>
          <a:bodyPr wrap="square" rtlCol="0">
            <a:spAutoFit/>
          </a:bodyPr>
          <a:lstStyle/>
          <a:p>
            <a:r>
              <a:rPr lang="en-US" sz="2000" dirty="0" err="1"/>
              <a:t>GPe</a:t>
            </a:r>
            <a:r>
              <a:rPr lang="en-US" sz="2000" dirty="0"/>
              <a:t>: </a:t>
            </a:r>
            <a:r>
              <a:rPr lang="en-US" sz="2000" dirty="0" err="1"/>
              <a:t>globus</a:t>
            </a:r>
            <a:r>
              <a:rPr lang="en-US" sz="2000" dirty="0"/>
              <a:t> pallidus pars externus</a:t>
            </a:r>
          </a:p>
          <a:p>
            <a:endParaRPr lang="en-US" sz="2000" dirty="0"/>
          </a:p>
          <a:p>
            <a:r>
              <a:rPr lang="en-US" sz="2000" dirty="0" err="1"/>
              <a:t>GPi</a:t>
            </a:r>
            <a:r>
              <a:rPr lang="en-US" sz="2000" dirty="0"/>
              <a:t>: </a:t>
            </a:r>
            <a:r>
              <a:rPr lang="en-US" sz="2000" dirty="0" err="1"/>
              <a:t>globus</a:t>
            </a:r>
            <a:r>
              <a:rPr lang="en-US" sz="2000" dirty="0"/>
              <a:t> pallidus pars internus</a:t>
            </a:r>
          </a:p>
          <a:p>
            <a:endParaRPr lang="en-US" sz="2000" dirty="0"/>
          </a:p>
          <a:p>
            <a:r>
              <a:rPr lang="en-US" sz="2000" dirty="0" err="1"/>
              <a:t>SNc</a:t>
            </a:r>
            <a:r>
              <a:rPr lang="en-US" sz="2000" dirty="0"/>
              <a:t>: substantia </a:t>
            </a:r>
            <a:r>
              <a:rPr lang="en-US" sz="2000" dirty="0" err="1"/>
              <a:t>nigra</a:t>
            </a:r>
            <a:r>
              <a:rPr lang="en-US" sz="2000" dirty="0"/>
              <a:t> pars compacts </a:t>
            </a:r>
          </a:p>
          <a:p>
            <a:endParaRPr lang="en-US" sz="2000" dirty="0"/>
          </a:p>
          <a:p>
            <a:r>
              <a:rPr lang="en-US" sz="2000" dirty="0" err="1"/>
              <a:t>SNr</a:t>
            </a:r>
            <a:r>
              <a:rPr lang="en-US" sz="2000" dirty="0"/>
              <a:t>: substantia </a:t>
            </a:r>
            <a:r>
              <a:rPr lang="en-US" sz="2000" dirty="0" err="1"/>
              <a:t>nigra</a:t>
            </a:r>
            <a:r>
              <a:rPr lang="en-US" sz="2000" dirty="0"/>
              <a:t> pars reticulata</a:t>
            </a:r>
          </a:p>
          <a:p>
            <a:endParaRPr lang="en-US" sz="2000" dirty="0"/>
          </a:p>
          <a:p>
            <a:r>
              <a:rPr lang="en-US" sz="2000" dirty="0"/>
              <a:t>STN: subthalamic nucleus.</a:t>
            </a:r>
            <a:endParaRPr lang="en-US" sz="2000" dirty="0">
              <a:solidFill>
                <a:srgbClr val="FF0000"/>
              </a:solidFill>
            </a:endParaRPr>
          </a:p>
        </p:txBody>
      </p:sp>
    </p:spTree>
    <p:extLst>
      <p:ext uri="{BB962C8B-B14F-4D97-AF65-F5344CB8AC3E}">
        <p14:creationId xmlns:p14="http://schemas.microsoft.com/office/powerpoint/2010/main" val="1984275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348A5-E11B-485A-9DAB-C2D1FCA261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D37024-030C-4745-AF68-AFD838D4DC5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49E7852-F869-4E04-B5D3-F9C94E6F5E15}"/>
              </a:ext>
            </a:extLst>
          </p:cNvPr>
          <p:cNvPicPr>
            <a:picLocks noChangeAspect="1"/>
          </p:cNvPicPr>
          <p:nvPr/>
        </p:nvPicPr>
        <p:blipFill>
          <a:blip r:embed="rId2"/>
          <a:stretch>
            <a:fillRect/>
          </a:stretch>
        </p:blipFill>
        <p:spPr>
          <a:xfrm>
            <a:off x="799505" y="1613556"/>
            <a:ext cx="10592989" cy="3972371"/>
          </a:xfrm>
          <a:prstGeom prst="rect">
            <a:avLst/>
          </a:prstGeom>
        </p:spPr>
      </p:pic>
      <p:pic>
        <p:nvPicPr>
          <p:cNvPr id="5" name="Picture 4">
            <a:extLst>
              <a:ext uri="{FF2B5EF4-FFF2-40B4-BE49-F238E27FC236}">
                <a16:creationId xmlns:a16="http://schemas.microsoft.com/office/drawing/2014/main" id="{2158CAF5-51D4-424F-9620-47EAD1D54E9A}"/>
              </a:ext>
            </a:extLst>
          </p:cNvPr>
          <p:cNvPicPr>
            <a:picLocks noChangeAspect="1"/>
          </p:cNvPicPr>
          <p:nvPr/>
        </p:nvPicPr>
        <p:blipFill>
          <a:blip r:embed="rId3"/>
          <a:stretch>
            <a:fillRect/>
          </a:stretch>
        </p:blipFill>
        <p:spPr>
          <a:xfrm>
            <a:off x="2037690" y="5248192"/>
            <a:ext cx="9062525" cy="715414"/>
          </a:xfrm>
          <a:prstGeom prst="rect">
            <a:avLst/>
          </a:prstGeom>
        </p:spPr>
      </p:pic>
    </p:spTree>
    <p:extLst>
      <p:ext uri="{BB962C8B-B14F-4D97-AF65-F5344CB8AC3E}">
        <p14:creationId xmlns:p14="http://schemas.microsoft.com/office/powerpoint/2010/main" val="3192561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F79B-26CE-4AC0-8359-EFB3008F8542}"/>
              </a:ext>
            </a:extLst>
          </p:cNvPr>
          <p:cNvSpPr>
            <a:spLocks noGrp="1"/>
          </p:cNvSpPr>
          <p:nvPr>
            <p:ph type="title"/>
          </p:nvPr>
        </p:nvSpPr>
        <p:spPr/>
        <p:txBody>
          <a:bodyPr/>
          <a:lstStyle/>
          <a:p>
            <a:r>
              <a:rPr lang="en-US" dirty="0"/>
              <a:t>Imaging</a:t>
            </a:r>
          </a:p>
        </p:txBody>
      </p:sp>
      <p:sp>
        <p:nvSpPr>
          <p:cNvPr id="3" name="Content Placeholder 2">
            <a:extLst>
              <a:ext uri="{FF2B5EF4-FFF2-40B4-BE49-F238E27FC236}">
                <a16:creationId xmlns:a16="http://schemas.microsoft.com/office/drawing/2014/main" id="{090C997B-28B8-4C54-AE8C-F1B770F485F7}"/>
              </a:ext>
            </a:extLst>
          </p:cNvPr>
          <p:cNvSpPr>
            <a:spLocks noGrp="1"/>
          </p:cNvSpPr>
          <p:nvPr>
            <p:ph idx="1"/>
          </p:nvPr>
        </p:nvSpPr>
        <p:spPr/>
        <p:txBody>
          <a:bodyPr>
            <a:normAutofit/>
          </a:bodyPr>
          <a:lstStyle/>
          <a:p>
            <a:r>
              <a:rPr lang="en-US" sz="2800" dirty="0"/>
              <a:t>Dye-sensitized UNCPs can be water solubilized for imaging</a:t>
            </a:r>
          </a:p>
          <a:p>
            <a:pPr lvl="1"/>
            <a:r>
              <a:rPr lang="en-US" sz="2600" dirty="0"/>
              <a:t> Triblock copolymer micelle </a:t>
            </a:r>
          </a:p>
          <a:p>
            <a:pPr lvl="2"/>
            <a:r>
              <a:rPr lang="en-US" sz="2400" dirty="0"/>
              <a:t>Hydrophobic interior – encapsulates the NP</a:t>
            </a:r>
          </a:p>
          <a:p>
            <a:pPr lvl="2"/>
            <a:r>
              <a:rPr lang="en-US" sz="2400" dirty="0"/>
              <a:t>Hydrophilic exterior – enables water solubility</a:t>
            </a:r>
          </a:p>
          <a:p>
            <a:pPr lvl="2"/>
            <a:endParaRPr lang="en-US" sz="2400" dirty="0"/>
          </a:p>
          <a:p>
            <a:r>
              <a:rPr lang="en-US" sz="2800" dirty="0"/>
              <a:t>Emission visible to naked eye</a:t>
            </a:r>
            <a:endParaRPr lang="en-US" sz="2400" dirty="0"/>
          </a:p>
          <a:p>
            <a:pPr lvl="2"/>
            <a:endParaRPr lang="en-US" sz="2400" dirty="0"/>
          </a:p>
        </p:txBody>
      </p:sp>
      <p:pic>
        <p:nvPicPr>
          <p:cNvPr id="4" name="Picture 3">
            <a:extLst>
              <a:ext uri="{FF2B5EF4-FFF2-40B4-BE49-F238E27FC236}">
                <a16:creationId xmlns:a16="http://schemas.microsoft.com/office/drawing/2014/main" id="{9D95FBF9-23B5-4D2A-80E0-1525D843FBB9}"/>
              </a:ext>
            </a:extLst>
          </p:cNvPr>
          <p:cNvPicPr>
            <a:picLocks noChangeAspect="1"/>
          </p:cNvPicPr>
          <p:nvPr/>
        </p:nvPicPr>
        <p:blipFill>
          <a:blip r:embed="rId2"/>
          <a:stretch>
            <a:fillRect/>
          </a:stretch>
        </p:blipFill>
        <p:spPr>
          <a:xfrm>
            <a:off x="6555936" y="3914488"/>
            <a:ext cx="5107330" cy="2894996"/>
          </a:xfrm>
          <a:prstGeom prst="rect">
            <a:avLst/>
          </a:prstGeom>
        </p:spPr>
      </p:pic>
    </p:spTree>
    <p:extLst>
      <p:ext uri="{BB962C8B-B14F-4D97-AF65-F5344CB8AC3E}">
        <p14:creationId xmlns:p14="http://schemas.microsoft.com/office/powerpoint/2010/main" val="2782666959"/>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B891D-F8CD-4C95-A4BC-1AE1569B41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CB8A12-3D65-474E-8803-A62464FC397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9DCCA6F-F284-4FD6-870A-EEC99E5398CE}"/>
              </a:ext>
            </a:extLst>
          </p:cNvPr>
          <p:cNvPicPr>
            <a:picLocks noChangeAspect="1"/>
          </p:cNvPicPr>
          <p:nvPr/>
        </p:nvPicPr>
        <p:blipFill>
          <a:blip r:embed="rId2"/>
          <a:stretch>
            <a:fillRect/>
          </a:stretch>
        </p:blipFill>
        <p:spPr>
          <a:xfrm>
            <a:off x="3052366" y="639315"/>
            <a:ext cx="5852644" cy="5196744"/>
          </a:xfrm>
          <a:prstGeom prst="rect">
            <a:avLst/>
          </a:prstGeom>
        </p:spPr>
      </p:pic>
    </p:spTree>
    <p:extLst>
      <p:ext uri="{BB962C8B-B14F-4D97-AF65-F5344CB8AC3E}">
        <p14:creationId xmlns:p14="http://schemas.microsoft.com/office/powerpoint/2010/main" val="3462928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3105-DAAC-4B7A-B631-791BDB86DF22}"/>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1AFFDEA0-5CBF-44DE-8DC6-6393262F3801}"/>
              </a:ext>
            </a:extLst>
          </p:cNvPr>
          <p:cNvSpPr>
            <a:spLocks noGrp="1"/>
          </p:cNvSpPr>
          <p:nvPr>
            <p:ph idx="1"/>
          </p:nvPr>
        </p:nvSpPr>
        <p:spPr/>
        <p:txBody>
          <a:bodyPr>
            <a:normAutofit/>
          </a:bodyPr>
          <a:lstStyle/>
          <a:p>
            <a:r>
              <a:rPr lang="en-US" sz="2800" dirty="0"/>
              <a:t>UNCPs are an </a:t>
            </a:r>
            <a:r>
              <a:rPr lang="en-US" sz="2800" dirty="0" err="1"/>
              <a:t>uninvasive</a:t>
            </a:r>
            <a:r>
              <a:rPr lang="en-US" sz="2800" dirty="0"/>
              <a:t>, efficient way to facilitate DBS</a:t>
            </a:r>
          </a:p>
          <a:p>
            <a:pPr lvl="1"/>
            <a:r>
              <a:rPr lang="en-US" sz="2600" dirty="0"/>
              <a:t>Variety of uses – Parkinson’s, Anxiety, TRD, Etc. </a:t>
            </a:r>
          </a:p>
          <a:p>
            <a:r>
              <a:rPr lang="en-US" sz="2800" dirty="0"/>
              <a:t>Can be stimulated using transcranial NIR</a:t>
            </a:r>
          </a:p>
          <a:p>
            <a:r>
              <a:rPr lang="en-US" sz="2800" dirty="0"/>
              <a:t>Can be modified to stimulate (blue – channelrhodopsin-2) or inhibit (green – </a:t>
            </a:r>
            <a:r>
              <a:rPr lang="en-US" sz="2800" dirty="0" err="1"/>
              <a:t>halorhodopsin</a:t>
            </a:r>
            <a:r>
              <a:rPr lang="en-US" sz="2800" dirty="0"/>
              <a:t>)</a:t>
            </a:r>
          </a:p>
          <a:p>
            <a:r>
              <a:rPr lang="en-US" sz="2800" dirty="0"/>
              <a:t>Can be dye-sensitized for a broader absorption</a:t>
            </a:r>
          </a:p>
          <a:p>
            <a:r>
              <a:rPr lang="en-US" sz="2800" dirty="0"/>
              <a:t>Can become water soluble in a micelle for imaging </a:t>
            </a:r>
            <a:r>
              <a:rPr lang="en-US" sz="2800" i="1" dirty="0"/>
              <a:t>in vivo</a:t>
            </a:r>
          </a:p>
          <a:p>
            <a:pPr marL="0" indent="0">
              <a:buNone/>
            </a:pPr>
            <a:endParaRPr lang="en-US" sz="2800" dirty="0"/>
          </a:p>
          <a:p>
            <a:endParaRPr lang="en-US" sz="2800" dirty="0"/>
          </a:p>
          <a:p>
            <a:endParaRPr lang="en-US" sz="2800" dirty="0"/>
          </a:p>
        </p:txBody>
      </p:sp>
    </p:spTree>
    <p:extLst>
      <p:ext uri="{BB962C8B-B14F-4D97-AF65-F5344CB8AC3E}">
        <p14:creationId xmlns:p14="http://schemas.microsoft.com/office/powerpoint/2010/main" val="648083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3" name="Picture 12">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pic>
        <p:nvPicPr>
          <p:cNvPr id="6" name="Picture 5">
            <a:extLst>
              <a:ext uri="{FF2B5EF4-FFF2-40B4-BE49-F238E27FC236}">
                <a16:creationId xmlns:a16="http://schemas.microsoft.com/office/drawing/2014/main" id="{569564AC-9372-4752-90CE-EF4A24E8B6B3}"/>
              </a:ext>
            </a:extLst>
          </p:cNvPr>
          <p:cNvPicPr>
            <a:picLocks noChangeAspect="1"/>
          </p:cNvPicPr>
          <p:nvPr/>
        </p:nvPicPr>
        <p:blipFill rotWithShape="1">
          <a:blip r:embed="rId4">
            <a:alphaModFix amt="40000"/>
          </a:blip>
          <a:srcRect t="19202" b="9820"/>
          <a:stretch/>
        </p:blipFill>
        <p:spPr>
          <a:xfrm>
            <a:off x="0" y="55242"/>
            <a:ext cx="12191980" cy="6857990"/>
          </a:xfrm>
          <a:prstGeom prst="rect">
            <a:avLst/>
          </a:prstGeom>
        </p:spPr>
      </p:pic>
      <p:sp>
        <p:nvSpPr>
          <p:cNvPr id="2" name="Title 1">
            <a:extLst>
              <a:ext uri="{FF2B5EF4-FFF2-40B4-BE49-F238E27FC236}">
                <a16:creationId xmlns:a16="http://schemas.microsoft.com/office/drawing/2014/main" id="{AE2A0DF2-4533-49C3-88CF-762B16AF02CA}"/>
              </a:ext>
            </a:extLst>
          </p:cNvPr>
          <p:cNvSpPr>
            <a:spLocks noGrp="1"/>
          </p:cNvSpPr>
          <p:nvPr>
            <p:ph type="title"/>
          </p:nvPr>
        </p:nvSpPr>
        <p:spPr>
          <a:xfrm>
            <a:off x="466405" y="1607269"/>
            <a:ext cx="11782873" cy="2602062"/>
          </a:xfrm>
        </p:spPr>
        <p:txBody>
          <a:bodyPr vert="horz" lIns="91440" tIns="45720" rIns="91440" bIns="45720" rtlCol="0" anchor="b">
            <a:normAutofit/>
          </a:bodyPr>
          <a:lstStyle/>
          <a:p>
            <a:pPr algn="l"/>
            <a:r>
              <a:rPr lang="en-US" sz="5100" dirty="0"/>
              <a:t>Are there other uses for UNCPs ?</a:t>
            </a:r>
          </a:p>
        </p:txBody>
      </p:sp>
    </p:spTree>
    <p:extLst>
      <p:ext uri="{BB962C8B-B14F-4D97-AF65-F5344CB8AC3E}">
        <p14:creationId xmlns:p14="http://schemas.microsoft.com/office/powerpoint/2010/main" val="134518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E64E2-785B-485A-93CB-A56F09D01879}"/>
              </a:ext>
            </a:extLst>
          </p:cNvPr>
          <p:cNvSpPr>
            <a:spLocks noGrp="1"/>
          </p:cNvSpPr>
          <p:nvPr>
            <p:ph type="title"/>
          </p:nvPr>
        </p:nvSpPr>
        <p:spPr>
          <a:xfrm>
            <a:off x="685800" y="764373"/>
            <a:ext cx="3306744" cy="1293028"/>
          </a:xfrm>
        </p:spPr>
        <p:txBody>
          <a:bodyPr>
            <a:normAutofit/>
          </a:bodyPr>
          <a:lstStyle/>
          <a:p>
            <a:r>
              <a:rPr lang="en-US" sz="3200" dirty="0"/>
              <a:t>DBS Setup </a:t>
            </a:r>
          </a:p>
        </p:txBody>
      </p:sp>
      <p:sp>
        <p:nvSpPr>
          <p:cNvPr id="9" name="Content Placeholder 8">
            <a:extLst>
              <a:ext uri="{FF2B5EF4-FFF2-40B4-BE49-F238E27FC236}">
                <a16:creationId xmlns:a16="http://schemas.microsoft.com/office/drawing/2014/main" id="{54BD1883-8BF6-44C7-92C4-02989A3F9697}"/>
              </a:ext>
            </a:extLst>
          </p:cNvPr>
          <p:cNvSpPr>
            <a:spLocks noGrp="1"/>
          </p:cNvSpPr>
          <p:nvPr>
            <p:ph idx="1"/>
          </p:nvPr>
        </p:nvSpPr>
        <p:spPr>
          <a:xfrm>
            <a:off x="685801" y="2194560"/>
            <a:ext cx="3306742" cy="4024125"/>
          </a:xfrm>
        </p:spPr>
        <p:txBody>
          <a:bodyPr>
            <a:normAutofit/>
          </a:bodyPr>
          <a:lstStyle/>
          <a:p>
            <a:r>
              <a:rPr lang="en-US" sz="3200" dirty="0"/>
              <a:t>Leads surgically implanted</a:t>
            </a:r>
          </a:p>
          <a:p>
            <a:pPr marL="0" indent="0">
              <a:buNone/>
            </a:pPr>
            <a:endParaRPr lang="en-US" sz="3200" dirty="0"/>
          </a:p>
          <a:p>
            <a:r>
              <a:rPr lang="en-US" sz="3200" dirty="0"/>
              <a:t>Subthalamic nucleus for Parkinson’s</a:t>
            </a:r>
          </a:p>
          <a:p>
            <a:pPr marL="0" indent="0">
              <a:buNone/>
            </a:pPr>
            <a:endParaRPr lang="en-US" sz="3200" dirty="0"/>
          </a:p>
        </p:txBody>
      </p:sp>
      <p:pic>
        <p:nvPicPr>
          <p:cNvPr id="5" name="Content Placeholder 4" descr="A close up of a map&#10;&#10;Description automatically generated">
            <a:extLst>
              <a:ext uri="{FF2B5EF4-FFF2-40B4-BE49-F238E27FC236}">
                <a16:creationId xmlns:a16="http://schemas.microsoft.com/office/drawing/2014/main" id="{A0A1FF7D-BAC2-4ACB-86C1-4B4D23293CA5}"/>
              </a:ext>
            </a:extLst>
          </p:cNvPr>
          <p:cNvPicPr>
            <a:picLocks noChangeAspect="1"/>
          </p:cNvPicPr>
          <p:nvPr/>
        </p:nvPicPr>
        <p:blipFill rotWithShape="1">
          <a:blip r:embed="rId2"/>
          <a:srcRect r="-1" b="2656"/>
          <a:stretch/>
        </p:blipFill>
        <p:spPr>
          <a:xfrm>
            <a:off x="4955339" y="1336566"/>
            <a:ext cx="6127287" cy="4607567"/>
          </a:xfrm>
          <a:prstGeom prst="rect">
            <a:avLst/>
          </a:prstGeom>
        </p:spPr>
      </p:pic>
    </p:spTree>
    <p:extLst>
      <p:ext uri="{BB962C8B-B14F-4D97-AF65-F5344CB8AC3E}">
        <p14:creationId xmlns:p14="http://schemas.microsoft.com/office/powerpoint/2010/main" val="193149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E64E2-785B-485A-93CB-A56F09D01879}"/>
              </a:ext>
            </a:extLst>
          </p:cNvPr>
          <p:cNvSpPr>
            <a:spLocks noGrp="1"/>
          </p:cNvSpPr>
          <p:nvPr>
            <p:ph type="title"/>
          </p:nvPr>
        </p:nvSpPr>
        <p:spPr>
          <a:xfrm>
            <a:off x="685800" y="764373"/>
            <a:ext cx="3306744" cy="1293028"/>
          </a:xfrm>
        </p:spPr>
        <p:txBody>
          <a:bodyPr>
            <a:normAutofit/>
          </a:bodyPr>
          <a:lstStyle/>
          <a:p>
            <a:r>
              <a:rPr lang="en-US" sz="3200" dirty="0"/>
              <a:t>DBS Setup</a:t>
            </a:r>
          </a:p>
        </p:txBody>
      </p:sp>
      <p:sp>
        <p:nvSpPr>
          <p:cNvPr id="9" name="Content Placeholder 8">
            <a:extLst>
              <a:ext uri="{FF2B5EF4-FFF2-40B4-BE49-F238E27FC236}">
                <a16:creationId xmlns:a16="http://schemas.microsoft.com/office/drawing/2014/main" id="{54BD1883-8BF6-44C7-92C4-02989A3F9697}"/>
              </a:ext>
            </a:extLst>
          </p:cNvPr>
          <p:cNvSpPr>
            <a:spLocks noGrp="1"/>
          </p:cNvSpPr>
          <p:nvPr>
            <p:ph idx="1"/>
          </p:nvPr>
        </p:nvSpPr>
        <p:spPr>
          <a:xfrm>
            <a:off x="685801" y="2194560"/>
            <a:ext cx="3306742" cy="4024125"/>
          </a:xfrm>
        </p:spPr>
        <p:txBody>
          <a:bodyPr>
            <a:normAutofit/>
          </a:bodyPr>
          <a:lstStyle/>
          <a:p>
            <a:r>
              <a:rPr lang="en-US" sz="3200" dirty="0"/>
              <a:t>Battery pack: 3-5 year life</a:t>
            </a:r>
          </a:p>
          <a:p>
            <a:endParaRPr lang="en-US" sz="3200" dirty="0"/>
          </a:p>
          <a:p>
            <a:r>
              <a:rPr lang="en-US" sz="3200" dirty="0"/>
              <a:t>Must be implanted into patient’s chest</a:t>
            </a:r>
          </a:p>
        </p:txBody>
      </p:sp>
      <p:pic>
        <p:nvPicPr>
          <p:cNvPr id="5" name="Content Placeholder 4" descr="A close up of a map&#10;&#10;Description automatically generated">
            <a:extLst>
              <a:ext uri="{FF2B5EF4-FFF2-40B4-BE49-F238E27FC236}">
                <a16:creationId xmlns:a16="http://schemas.microsoft.com/office/drawing/2014/main" id="{A0A1FF7D-BAC2-4ACB-86C1-4B4D23293CA5}"/>
              </a:ext>
            </a:extLst>
          </p:cNvPr>
          <p:cNvPicPr>
            <a:picLocks noChangeAspect="1"/>
          </p:cNvPicPr>
          <p:nvPr/>
        </p:nvPicPr>
        <p:blipFill rotWithShape="1">
          <a:blip r:embed="rId2"/>
          <a:srcRect r="-1" b="2656"/>
          <a:stretch/>
        </p:blipFill>
        <p:spPr>
          <a:xfrm>
            <a:off x="4955339" y="1336566"/>
            <a:ext cx="6127287" cy="4607567"/>
          </a:xfrm>
          <a:prstGeom prst="rect">
            <a:avLst/>
          </a:prstGeom>
        </p:spPr>
      </p:pic>
    </p:spTree>
    <p:extLst>
      <p:ext uri="{BB962C8B-B14F-4D97-AF65-F5344CB8AC3E}">
        <p14:creationId xmlns:p14="http://schemas.microsoft.com/office/powerpoint/2010/main" val="1282629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able&#10;&#10;Description automatically generated">
            <a:extLst>
              <a:ext uri="{FF2B5EF4-FFF2-40B4-BE49-F238E27FC236}">
                <a16:creationId xmlns:a16="http://schemas.microsoft.com/office/drawing/2014/main" id="{FAC99BB4-9475-4091-AE33-5CE3CD8A53BE}"/>
              </a:ext>
            </a:extLst>
          </p:cNvPr>
          <p:cNvPicPr>
            <a:picLocks noChangeAspect="1"/>
          </p:cNvPicPr>
          <p:nvPr/>
        </p:nvPicPr>
        <p:blipFill rotWithShape="1">
          <a:blip r:embed="rId2">
            <a:duotone>
              <a:prstClr val="black"/>
              <a:schemeClr val="tx2">
                <a:tint val="45000"/>
                <a:satMod val="400000"/>
              </a:schemeClr>
            </a:duotone>
            <a:alphaModFix amt="30000"/>
          </a:blip>
          <a:srcRect t="14550" b="3928"/>
          <a:stretch/>
        </p:blipFill>
        <p:spPr>
          <a:xfrm>
            <a:off x="20" y="10"/>
            <a:ext cx="12191980" cy="6857990"/>
          </a:xfrm>
          <a:prstGeom prst="rect">
            <a:avLst/>
          </a:prstGeom>
        </p:spPr>
      </p:pic>
      <p:sp>
        <p:nvSpPr>
          <p:cNvPr id="2" name="Title 1">
            <a:extLst>
              <a:ext uri="{FF2B5EF4-FFF2-40B4-BE49-F238E27FC236}">
                <a16:creationId xmlns:a16="http://schemas.microsoft.com/office/drawing/2014/main" id="{247B5EA8-8038-4272-B6FD-54CBB594CB1C}"/>
              </a:ext>
            </a:extLst>
          </p:cNvPr>
          <p:cNvSpPr>
            <a:spLocks noGrp="1"/>
          </p:cNvSpPr>
          <p:nvPr>
            <p:ph type="title"/>
          </p:nvPr>
        </p:nvSpPr>
        <p:spPr/>
        <p:txBody>
          <a:bodyPr>
            <a:normAutofit/>
          </a:bodyPr>
          <a:lstStyle/>
          <a:p>
            <a:r>
              <a:rPr lang="en-US" dirty="0"/>
              <a:t>Current problems with DBS</a:t>
            </a:r>
          </a:p>
        </p:txBody>
      </p:sp>
      <p:sp>
        <p:nvSpPr>
          <p:cNvPr id="3" name="Content Placeholder 2">
            <a:extLst>
              <a:ext uri="{FF2B5EF4-FFF2-40B4-BE49-F238E27FC236}">
                <a16:creationId xmlns:a16="http://schemas.microsoft.com/office/drawing/2014/main" id="{618DED7E-8E28-44DC-B923-F99E8EFD9809}"/>
              </a:ext>
            </a:extLst>
          </p:cNvPr>
          <p:cNvSpPr>
            <a:spLocks noGrp="1"/>
          </p:cNvSpPr>
          <p:nvPr>
            <p:ph idx="1"/>
          </p:nvPr>
        </p:nvSpPr>
        <p:spPr/>
        <p:txBody>
          <a:bodyPr>
            <a:normAutofit/>
          </a:bodyPr>
          <a:lstStyle/>
          <a:p>
            <a:r>
              <a:rPr lang="en-US" sz="3600" dirty="0"/>
              <a:t>Invasive surgery</a:t>
            </a:r>
          </a:p>
          <a:p>
            <a:pPr lvl="1"/>
            <a:r>
              <a:rPr lang="en-US" sz="3600" dirty="0"/>
              <a:t>Permanent skull holes</a:t>
            </a:r>
          </a:p>
          <a:p>
            <a:pPr lvl="1"/>
            <a:r>
              <a:rPr lang="en-US" sz="3600" dirty="0"/>
              <a:t>Battery pack - chest cavity</a:t>
            </a:r>
          </a:p>
          <a:p>
            <a:r>
              <a:rPr lang="en-US" sz="3600" dirty="0"/>
              <a:t>Exorbitant cost to patients</a:t>
            </a:r>
          </a:p>
          <a:p>
            <a:pPr lvl="1"/>
            <a:r>
              <a:rPr lang="en-US" sz="3600" dirty="0"/>
              <a:t>~$65,000 surgery</a:t>
            </a:r>
          </a:p>
          <a:p>
            <a:pPr lvl="1"/>
            <a:r>
              <a:rPr lang="en-US" sz="3600" dirty="0"/>
              <a:t>~$10,000-20,000 battery replacements </a:t>
            </a:r>
          </a:p>
        </p:txBody>
      </p:sp>
    </p:spTree>
    <p:extLst>
      <p:ext uri="{BB962C8B-B14F-4D97-AF65-F5344CB8AC3E}">
        <p14:creationId xmlns:p14="http://schemas.microsoft.com/office/powerpoint/2010/main" val="360705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F979-7F00-4F13-90B3-7C35ABA3CDB2}"/>
              </a:ext>
            </a:extLst>
          </p:cNvPr>
          <p:cNvSpPr>
            <a:spLocks noGrp="1"/>
          </p:cNvSpPr>
          <p:nvPr>
            <p:ph type="title"/>
          </p:nvPr>
        </p:nvSpPr>
        <p:spPr>
          <a:xfrm>
            <a:off x="4687410" y="1803405"/>
            <a:ext cx="6132990" cy="1825096"/>
          </a:xfrm>
        </p:spPr>
        <p:txBody>
          <a:bodyPr vert="horz" lIns="91440" tIns="45720" rIns="91440" bIns="45720" rtlCol="0" anchor="b">
            <a:normAutofit/>
          </a:bodyPr>
          <a:lstStyle/>
          <a:p>
            <a:pPr algn="l"/>
            <a:r>
              <a:rPr lang="en-US" sz="6000"/>
              <a:t>Is there a better way?</a:t>
            </a:r>
          </a:p>
        </p:txBody>
      </p:sp>
      <p:sp>
        <p:nvSpPr>
          <p:cNvPr id="3" name="Content Placeholder 2">
            <a:extLst>
              <a:ext uri="{FF2B5EF4-FFF2-40B4-BE49-F238E27FC236}">
                <a16:creationId xmlns:a16="http://schemas.microsoft.com/office/drawing/2014/main" id="{8289323A-10FD-49CE-85BC-6E0AA491BC59}"/>
              </a:ext>
            </a:extLst>
          </p:cNvPr>
          <p:cNvSpPr>
            <a:spLocks noGrp="1"/>
          </p:cNvSpPr>
          <p:nvPr>
            <p:ph idx="1"/>
          </p:nvPr>
        </p:nvSpPr>
        <p:spPr>
          <a:xfrm>
            <a:off x="4687410" y="3632200"/>
            <a:ext cx="6132990" cy="1049269"/>
          </a:xfrm>
        </p:spPr>
        <p:txBody>
          <a:bodyPr vert="horz" lIns="91440" tIns="45720" rIns="91440" bIns="45720" rtlCol="0">
            <a:normAutofit fontScale="92500" lnSpcReduction="10000"/>
          </a:bodyPr>
          <a:lstStyle/>
          <a:p>
            <a:pPr marL="0" indent="0">
              <a:buNone/>
            </a:pPr>
            <a:r>
              <a:rPr lang="en-US" sz="3600" dirty="0"/>
              <a:t>Nanoparticles, of course!</a:t>
            </a:r>
          </a:p>
          <a:p>
            <a:pPr marL="0" indent="0">
              <a:buNone/>
            </a:pPr>
            <a:r>
              <a:rPr lang="en-US" sz="3600" dirty="0"/>
              <a:t>(and some optogenetics)</a:t>
            </a:r>
          </a:p>
        </p:txBody>
      </p:sp>
      <p:pic>
        <p:nvPicPr>
          <p:cNvPr id="4" name="Picture 3" descr="A screenshot of a cell phone&#10;&#10;Description automatically generated">
            <a:extLst>
              <a:ext uri="{FF2B5EF4-FFF2-40B4-BE49-F238E27FC236}">
                <a16:creationId xmlns:a16="http://schemas.microsoft.com/office/drawing/2014/main" id="{1BF66662-993A-45A8-BCAD-9AFC54F82161}"/>
              </a:ext>
            </a:extLst>
          </p:cNvPr>
          <p:cNvPicPr>
            <a:picLocks noChangeAspect="1"/>
          </p:cNvPicPr>
          <p:nvPr/>
        </p:nvPicPr>
        <p:blipFill rotWithShape="1">
          <a:blip r:embed="rId2"/>
          <a:srcRect l="9833" t="25070" r="54933" b="21690"/>
          <a:stretch/>
        </p:blipFill>
        <p:spPr>
          <a:xfrm>
            <a:off x="1456122" y="1801368"/>
            <a:ext cx="2638163" cy="2660904"/>
          </a:xfrm>
          <a:prstGeom prst="rect">
            <a:avLst/>
          </a:prstGeom>
        </p:spPr>
      </p:pic>
    </p:spTree>
    <p:extLst>
      <p:ext uri="{BB962C8B-B14F-4D97-AF65-F5344CB8AC3E}">
        <p14:creationId xmlns:p14="http://schemas.microsoft.com/office/powerpoint/2010/main" val="13997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876</Words>
  <Application>Microsoft Office PowerPoint</Application>
  <PresentationFormat>Widescreen</PresentationFormat>
  <Paragraphs>206</Paragraphs>
  <Slides>54</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54</vt:i4>
      </vt:variant>
    </vt:vector>
  </HeadingPairs>
  <TitlesOfParts>
    <vt:vector size="59" baseType="lpstr">
      <vt:lpstr>Arial</vt:lpstr>
      <vt:lpstr>Calibri</vt:lpstr>
      <vt:lpstr>Century Gothic</vt:lpstr>
      <vt:lpstr>Vapor Trail</vt:lpstr>
      <vt:lpstr>1_Vapor Trail</vt:lpstr>
      <vt:lpstr>Upconversion nanoparticle-mediated Deep Brain Stimulation</vt:lpstr>
      <vt:lpstr>DBS (Deep Brain Stimulation)</vt:lpstr>
      <vt:lpstr>Premise of DBS</vt:lpstr>
      <vt:lpstr>Premise of DBS</vt:lpstr>
      <vt:lpstr>PowerPoint Presentation</vt:lpstr>
      <vt:lpstr>DBS Setup </vt:lpstr>
      <vt:lpstr>DBS Setup</vt:lpstr>
      <vt:lpstr>Current problems with DBS</vt:lpstr>
      <vt:lpstr>Is there a better way?</vt:lpstr>
      <vt:lpstr>Optogenetics</vt:lpstr>
      <vt:lpstr>PowerPoint Presentation</vt:lpstr>
      <vt:lpstr>PowerPoint Presentation</vt:lpstr>
      <vt:lpstr>PowerPoint Presentation</vt:lpstr>
      <vt:lpstr>PowerPoint Presentation</vt:lpstr>
      <vt:lpstr> Question 1:  Can UCNPs stimulate neurons in vivo?</vt:lpstr>
      <vt:lpstr>Upconversion nanoparticles</vt:lpstr>
      <vt:lpstr>NIR (Near infrared) Light</vt:lpstr>
      <vt:lpstr>UNCP Design</vt:lpstr>
      <vt:lpstr>UNCP Design</vt:lpstr>
      <vt:lpstr>UNCP Design</vt:lpstr>
      <vt:lpstr>PowerPoint Presentation</vt:lpstr>
      <vt:lpstr>PowerPoint Presentation</vt:lpstr>
      <vt:lpstr>PowerPoint Presentation</vt:lpstr>
      <vt:lpstr>Dopamine release</vt:lpstr>
      <vt:lpstr>Question 2: Can UCNPs inhibit neurons? </vt:lpstr>
      <vt:lpstr>Inhibition via UNCPs</vt:lpstr>
      <vt:lpstr>Hippocampal Inhibition (Dentate Gyrus)</vt:lpstr>
      <vt:lpstr>PowerPoint Presentation</vt:lpstr>
      <vt:lpstr>Question 3: Can UcNPs synchronize Neural activity? </vt:lpstr>
      <vt:lpstr>PowerPoint Presentation</vt:lpstr>
      <vt:lpstr>PowerPoint Presentation</vt:lpstr>
      <vt:lpstr>Question 4: Can UcNPs alter an awake animal’s behavior?</vt:lpstr>
      <vt:lpstr>PowerPoint Presentation</vt:lpstr>
      <vt:lpstr>PowerPoint Presentation</vt:lpstr>
      <vt:lpstr>Fear conditioning mice </vt:lpstr>
      <vt:lpstr>PowerPoint Presentation</vt:lpstr>
      <vt:lpstr>Chen – Takeaways</vt:lpstr>
      <vt:lpstr>Schmukermair</vt:lpstr>
      <vt:lpstr>HAB/Nab Mice</vt:lpstr>
      <vt:lpstr>PowerPoint Presentation</vt:lpstr>
      <vt:lpstr>Treatment-resistant depression</vt:lpstr>
      <vt:lpstr>Nacb DBS</vt:lpstr>
      <vt:lpstr>PowerPoint Presentation</vt:lpstr>
      <vt:lpstr>Can we combine Chen with Schmukermair?</vt:lpstr>
      <vt:lpstr>UCNPs for other Deep brain regions?</vt:lpstr>
      <vt:lpstr>UNCPs in the nacb</vt:lpstr>
      <vt:lpstr>Getting NIR to the nacb</vt:lpstr>
      <vt:lpstr>Onwards UCNP Improvements and other uses (Wu et al. 2016)</vt:lpstr>
      <vt:lpstr>Wu et al (2016)</vt:lpstr>
      <vt:lpstr>PowerPoint Presentation</vt:lpstr>
      <vt:lpstr>Imaging</vt:lpstr>
      <vt:lpstr>PowerPoint Presentation</vt:lpstr>
      <vt:lpstr>Conclusion</vt:lpstr>
      <vt:lpstr>Are there other uses for UNCPs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Upconversion nanoparticle-mediated Deep Brain Stimulation</dc:title>
  <dc:creator>Avery Del Grosso</dc:creator>
  <cp:lastModifiedBy>Summers, Cliff</cp:lastModifiedBy>
  <cp:revision>10</cp:revision>
  <dcterms:created xsi:type="dcterms:W3CDTF">2019-10-07T15:55:44Z</dcterms:created>
  <dcterms:modified xsi:type="dcterms:W3CDTF">2019-10-11T16:31:43Z</dcterms:modified>
</cp:coreProperties>
</file>